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7"/>
  </p:notesMasterIdLst>
  <p:sldIdLst>
    <p:sldId id="256" r:id="rId2"/>
    <p:sldId id="286" r:id="rId3"/>
    <p:sldId id="275" r:id="rId4"/>
    <p:sldId id="287" r:id="rId5"/>
    <p:sldId id="288" r:id="rId6"/>
    <p:sldId id="276" r:id="rId7"/>
    <p:sldId id="277" r:id="rId8"/>
    <p:sldId id="284" r:id="rId9"/>
    <p:sldId id="285" r:id="rId10"/>
    <p:sldId id="257" r:id="rId11"/>
    <p:sldId id="274" r:id="rId12"/>
    <p:sldId id="293" r:id="rId13"/>
    <p:sldId id="278" r:id="rId14"/>
    <p:sldId id="294" r:id="rId15"/>
    <p:sldId id="280" r:id="rId16"/>
    <p:sldId id="289" r:id="rId17"/>
    <p:sldId id="290" r:id="rId18"/>
    <p:sldId id="279" r:id="rId19"/>
    <p:sldId id="261" r:id="rId20"/>
    <p:sldId id="291" r:id="rId21"/>
    <p:sldId id="262" r:id="rId22"/>
    <p:sldId id="292" r:id="rId23"/>
    <p:sldId id="263" r:id="rId24"/>
    <p:sldId id="295" r:id="rId25"/>
    <p:sldId id="264" r:id="rId26"/>
    <p:sldId id="296" r:id="rId27"/>
    <p:sldId id="281" r:id="rId28"/>
    <p:sldId id="282" r:id="rId29"/>
    <p:sldId id="266" r:id="rId30"/>
    <p:sldId id="297" r:id="rId31"/>
    <p:sldId id="283" r:id="rId32"/>
    <p:sldId id="267" r:id="rId33"/>
    <p:sldId id="298" r:id="rId34"/>
    <p:sldId id="268" r:id="rId35"/>
    <p:sldId id="269" r:id="rId36"/>
    <p:sldId id="270" r:id="rId37"/>
    <p:sldId id="271" r:id="rId38"/>
    <p:sldId id="265" r:id="rId39"/>
    <p:sldId id="272" r:id="rId40"/>
    <p:sldId id="273" r:id="rId41"/>
    <p:sldId id="314" r:id="rId42"/>
    <p:sldId id="299" r:id="rId43"/>
    <p:sldId id="305" r:id="rId44"/>
    <p:sldId id="300" r:id="rId45"/>
    <p:sldId id="302" r:id="rId46"/>
    <p:sldId id="313" r:id="rId47"/>
    <p:sldId id="311" r:id="rId48"/>
    <p:sldId id="303" r:id="rId49"/>
    <p:sldId id="304" r:id="rId50"/>
    <p:sldId id="309" r:id="rId51"/>
    <p:sldId id="306" r:id="rId52"/>
    <p:sldId id="307" r:id="rId53"/>
    <p:sldId id="308" r:id="rId54"/>
    <p:sldId id="316" r:id="rId55"/>
    <p:sldId id="317" r:id="rId56"/>
    <p:sldId id="318" r:id="rId57"/>
    <p:sldId id="319" r:id="rId58"/>
    <p:sldId id="320" r:id="rId59"/>
    <p:sldId id="321" r:id="rId60"/>
    <p:sldId id="322" r:id="rId61"/>
    <p:sldId id="323" r:id="rId62"/>
    <p:sldId id="324" r:id="rId63"/>
    <p:sldId id="325" r:id="rId64"/>
    <p:sldId id="326" r:id="rId65"/>
    <p:sldId id="315" r:id="rId66"/>
  </p:sldIdLst>
  <p:sldSz cx="9144000" cy="6858000" type="screen4x3"/>
  <p:notesSz cx="7077075" cy="9383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A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3" autoAdjust="0"/>
    <p:restoredTop sz="94654" autoAdjust="0"/>
  </p:normalViewPr>
  <p:slideViewPr>
    <p:cSldViewPr>
      <p:cViewPr varScale="1">
        <p:scale>
          <a:sx n="67" d="100"/>
          <a:sy n="67" d="100"/>
        </p:scale>
        <p:origin x="-34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DFFFB0-EE3A-43BF-992F-0730B2DD093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02A8C7DA-826F-4D52-826E-FD662D5865E4}">
      <dgm:prSet phldrT="[Text]"/>
      <dgm:spPr/>
      <dgm:t>
        <a:bodyPr/>
        <a:lstStyle/>
        <a:p>
          <a:r>
            <a:rPr lang="en-US" dirty="0" smtClean="0"/>
            <a:t>What I Know</a:t>
          </a:r>
          <a:endParaRPr lang="en-US" dirty="0"/>
        </a:p>
      </dgm:t>
    </dgm:pt>
    <dgm:pt modelId="{A1BDC262-117F-41EE-9B2A-6027DE608CC9}" type="parTrans" cxnId="{4E63FA31-52E5-4A55-9364-5B0E51DA9B10}">
      <dgm:prSet/>
      <dgm:spPr/>
      <dgm:t>
        <a:bodyPr/>
        <a:lstStyle/>
        <a:p>
          <a:endParaRPr lang="en-US" dirty="0"/>
        </a:p>
      </dgm:t>
    </dgm:pt>
    <dgm:pt modelId="{0A07F16B-1CC7-4D6F-A773-B33C9C961B52}" type="sibTrans" cxnId="{4E63FA31-52E5-4A55-9364-5B0E51DA9B10}">
      <dgm:prSet/>
      <dgm:spPr/>
      <dgm:t>
        <a:bodyPr/>
        <a:lstStyle/>
        <a:p>
          <a:endParaRPr lang="en-US"/>
        </a:p>
      </dgm:t>
    </dgm:pt>
    <dgm:pt modelId="{CAC25E2C-9C85-4533-8E7F-F1B526192063}">
      <dgm:prSet phldrT="[Text]" custT="1"/>
      <dgm:spPr/>
      <dgm:t>
        <a:bodyPr/>
        <a:lstStyle/>
        <a:p>
          <a:r>
            <a:rPr lang="en-US" sz="3600" dirty="0" smtClean="0"/>
            <a:t>What is the poem saying explicitly?</a:t>
          </a:r>
          <a:endParaRPr lang="en-US" sz="3600" dirty="0"/>
        </a:p>
      </dgm:t>
    </dgm:pt>
    <dgm:pt modelId="{F0EADBF3-8534-42C8-B075-640E74043C7E}" type="parTrans" cxnId="{503D39BB-B15C-4C75-9B26-165122B6BF74}">
      <dgm:prSet/>
      <dgm:spPr/>
      <dgm:t>
        <a:bodyPr/>
        <a:lstStyle/>
        <a:p>
          <a:endParaRPr lang="en-US"/>
        </a:p>
      </dgm:t>
    </dgm:pt>
    <dgm:pt modelId="{F00F8F87-A52F-4AFB-9D49-D4CD9270122B}" type="sibTrans" cxnId="{503D39BB-B15C-4C75-9B26-165122B6BF74}">
      <dgm:prSet/>
      <dgm:spPr/>
      <dgm:t>
        <a:bodyPr/>
        <a:lstStyle/>
        <a:p>
          <a:endParaRPr lang="en-US"/>
        </a:p>
      </dgm:t>
    </dgm:pt>
    <dgm:pt modelId="{2D05DBAC-7B53-4048-B161-4CB90BBC6E5D}">
      <dgm:prSet phldrT="[Text]"/>
      <dgm:spPr/>
      <dgm:t>
        <a:bodyPr/>
        <a:lstStyle/>
        <a:p>
          <a:r>
            <a:rPr lang="en-US" dirty="0" smtClean="0"/>
            <a:t>What I Infer</a:t>
          </a:r>
          <a:endParaRPr lang="en-US" dirty="0"/>
        </a:p>
      </dgm:t>
    </dgm:pt>
    <dgm:pt modelId="{0ABD9307-BD75-4247-A014-B40BFC4C8741}" type="parTrans" cxnId="{38F58821-6D1D-4DFC-AEC7-3DA661EE601C}">
      <dgm:prSet/>
      <dgm:spPr/>
      <dgm:t>
        <a:bodyPr/>
        <a:lstStyle/>
        <a:p>
          <a:endParaRPr lang="en-US" dirty="0"/>
        </a:p>
      </dgm:t>
    </dgm:pt>
    <dgm:pt modelId="{6219A2E5-85C6-42D8-A7CE-0B34C81CF6FB}" type="sibTrans" cxnId="{38F58821-6D1D-4DFC-AEC7-3DA661EE601C}">
      <dgm:prSet/>
      <dgm:spPr/>
      <dgm:t>
        <a:bodyPr/>
        <a:lstStyle/>
        <a:p>
          <a:endParaRPr lang="en-US"/>
        </a:p>
      </dgm:t>
    </dgm:pt>
    <dgm:pt modelId="{79E33202-8AF3-4F60-BBE7-764AD6403D27}">
      <dgm:prSet phldrT="[Text]" custT="1"/>
      <dgm:spPr/>
      <dgm:t>
        <a:bodyPr/>
        <a:lstStyle/>
        <a:p>
          <a:r>
            <a:rPr lang="en-US" sz="3600" dirty="0" smtClean="0"/>
            <a:t>What is implied in the poem?</a:t>
          </a:r>
          <a:endParaRPr lang="en-US" sz="3600" dirty="0"/>
        </a:p>
      </dgm:t>
    </dgm:pt>
    <dgm:pt modelId="{DAF51DC2-73D5-4D3C-83F4-C49F29C1A382}" type="parTrans" cxnId="{66F276A5-EE08-48BC-80E0-A3BA3907FAE3}">
      <dgm:prSet/>
      <dgm:spPr/>
      <dgm:t>
        <a:bodyPr/>
        <a:lstStyle/>
        <a:p>
          <a:endParaRPr lang="en-US"/>
        </a:p>
      </dgm:t>
    </dgm:pt>
    <dgm:pt modelId="{76A42A5A-D151-47CE-984E-E497E244C77A}" type="sibTrans" cxnId="{66F276A5-EE08-48BC-80E0-A3BA3907FAE3}">
      <dgm:prSet/>
      <dgm:spPr/>
      <dgm:t>
        <a:bodyPr/>
        <a:lstStyle/>
        <a:p>
          <a:endParaRPr lang="en-US"/>
        </a:p>
      </dgm:t>
    </dgm:pt>
    <dgm:pt modelId="{2ADBBE29-9290-4BFD-A85A-BBA319E296AB}" type="pres">
      <dgm:prSet presAssocID="{A0DFFFB0-EE3A-43BF-992F-0730B2DD0939}" presName="composite" presStyleCnt="0">
        <dgm:presLayoutVars>
          <dgm:chMax val="5"/>
          <dgm:dir/>
          <dgm:animLvl val="ctr"/>
          <dgm:resizeHandles val="exact"/>
        </dgm:presLayoutVars>
      </dgm:prSet>
      <dgm:spPr/>
      <dgm:t>
        <a:bodyPr/>
        <a:lstStyle/>
        <a:p>
          <a:endParaRPr lang="en-US"/>
        </a:p>
      </dgm:t>
    </dgm:pt>
    <dgm:pt modelId="{E126B165-4DE4-4758-B4FA-74D8F597C4B4}" type="pres">
      <dgm:prSet presAssocID="{A0DFFFB0-EE3A-43BF-992F-0730B2DD0939}" presName="cycle" presStyleCnt="0"/>
      <dgm:spPr/>
    </dgm:pt>
    <dgm:pt modelId="{BB221568-695E-4572-A964-0A12CB20E919}" type="pres">
      <dgm:prSet presAssocID="{A0DFFFB0-EE3A-43BF-992F-0730B2DD0939}" presName="centerShape" presStyleCnt="0"/>
      <dgm:spPr/>
    </dgm:pt>
    <dgm:pt modelId="{B01FFC32-9622-47F0-AE0B-8909332A92CE}" type="pres">
      <dgm:prSet presAssocID="{A0DFFFB0-EE3A-43BF-992F-0730B2DD0939}" presName="connSite" presStyleLbl="node1" presStyleIdx="0" presStyleCnt="3"/>
      <dgm:spPr/>
    </dgm:pt>
    <dgm:pt modelId="{4DB895B3-41A2-4611-861E-49AF65B53884}" type="pres">
      <dgm:prSet presAssocID="{A0DFFFB0-EE3A-43BF-992F-0730B2DD0939}" presName="visible" presStyleLbl="node1" presStyleIdx="0" presStyleCnt="3" custScaleX="78596" custScaleY="78595" custLinFactNeighborX="7649" custLinFactNeighborY="-17490"/>
      <dgm:spPr>
        <a:blipFill rotWithShape="0">
          <a:blip xmlns:r="http://schemas.openxmlformats.org/officeDocument/2006/relationships" r:embed="rId1"/>
          <a:stretch>
            <a:fillRect/>
          </a:stretch>
        </a:blipFill>
      </dgm:spPr>
    </dgm:pt>
    <dgm:pt modelId="{39CE5471-7D10-43BA-AC73-671131EB31A9}" type="pres">
      <dgm:prSet presAssocID="{A1BDC262-117F-41EE-9B2A-6027DE608CC9}" presName="Name25" presStyleLbl="parChTrans1D1" presStyleIdx="0" presStyleCnt="2"/>
      <dgm:spPr/>
      <dgm:t>
        <a:bodyPr/>
        <a:lstStyle/>
        <a:p>
          <a:endParaRPr lang="en-US"/>
        </a:p>
      </dgm:t>
    </dgm:pt>
    <dgm:pt modelId="{226F367B-8116-466C-8CA6-536922FC3847}" type="pres">
      <dgm:prSet presAssocID="{02A8C7DA-826F-4D52-826E-FD662D5865E4}" presName="node" presStyleCnt="0"/>
      <dgm:spPr/>
    </dgm:pt>
    <dgm:pt modelId="{006DBDEB-2F86-49C8-87E1-A55F167F036F}" type="pres">
      <dgm:prSet presAssocID="{02A8C7DA-826F-4D52-826E-FD662D5865E4}" presName="parentNode" presStyleLbl="node1" presStyleIdx="1" presStyleCnt="3" custScaleX="112470" custScaleY="108763" custLinFactNeighborX="21282" custLinFactNeighborY="19556">
        <dgm:presLayoutVars>
          <dgm:chMax val="1"/>
          <dgm:bulletEnabled val="1"/>
        </dgm:presLayoutVars>
      </dgm:prSet>
      <dgm:spPr/>
      <dgm:t>
        <a:bodyPr/>
        <a:lstStyle/>
        <a:p>
          <a:endParaRPr lang="en-US"/>
        </a:p>
      </dgm:t>
    </dgm:pt>
    <dgm:pt modelId="{7B08A898-4848-473D-9D9E-B064C07CCAC0}" type="pres">
      <dgm:prSet presAssocID="{02A8C7DA-826F-4D52-826E-FD662D5865E4}" presName="childNode" presStyleLbl="revTx" presStyleIdx="0" presStyleCnt="2">
        <dgm:presLayoutVars>
          <dgm:bulletEnabled val="1"/>
        </dgm:presLayoutVars>
      </dgm:prSet>
      <dgm:spPr/>
      <dgm:t>
        <a:bodyPr/>
        <a:lstStyle/>
        <a:p>
          <a:endParaRPr lang="en-US"/>
        </a:p>
      </dgm:t>
    </dgm:pt>
    <dgm:pt modelId="{32B127D2-2A86-4D6C-AF15-E177EC82A2FB}" type="pres">
      <dgm:prSet presAssocID="{0ABD9307-BD75-4247-A014-B40BFC4C8741}" presName="Name25" presStyleLbl="parChTrans1D1" presStyleIdx="1" presStyleCnt="2"/>
      <dgm:spPr/>
      <dgm:t>
        <a:bodyPr/>
        <a:lstStyle/>
        <a:p>
          <a:endParaRPr lang="en-US"/>
        </a:p>
      </dgm:t>
    </dgm:pt>
    <dgm:pt modelId="{C9A8B050-3AE7-4932-86FF-C365C8685318}" type="pres">
      <dgm:prSet presAssocID="{2D05DBAC-7B53-4048-B161-4CB90BBC6E5D}" presName="node" presStyleCnt="0"/>
      <dgm:spPr/>
    </dgm:pt>
    <dgm:pt modelId="{47250887-BEAF-41CF-8716-9FB826DA6E4B}" type="pres">
      <dgm:prSet presAssocID="{2D05DBAC-7B53-4048-B161-4CB90BBC6E5D}" presName="parentNode" presStyleLbl="node1" presStyleIdx="2" presStyleCnt="3" custLinFactNeighborX="15241" custLinFactNeighborY="-27796">
        <dgm:presLayoutVars>
          <dgm:chMax val="1"/>
          <dgm:bulletEnabled val="1"/>
        </dgm:presLayoutVars>
      </dgm:prSet>
      <dgm:spPr/>
      <dgm:t>
        <a:bodyPr/>
        <a:lstStyle/>
        <a:p>
          <a:endParaRPr lang="en-US"/>
        </a:p>
      </dgm:t>
    </dgm:pt>
    <dgm:pt modelId="{07CA8621-19D7-46F2-BFE8-864377833F0C}" type="pres">
      <dgm:prSet presAssocID="{2D05DBAC-7B53-4048-B161-4CB90BBC6E5D}" presName="childNode" presStyleLbl="revTx" presStyleIdx="1" presStyleCnt="2">
        <dgm:presLayoutVars>
          <dgm:bulletEnabled val="1"/>
        </dgm:presLayoutVars>
      </dgm:prSet>
      <dgm:spPr/>
      <dgm:t>
        <a:bodyPr/>
        <a:lstStyle/>
        <a:p>
          <a:endParaRPr lang="en-US"/>
        </a:p>
      </dgm:t>
    </dgm:pt>
  </dgm:ptLst>
  <dgm:cxnLst>
    <dgm:cxn modelId="{E62B200F-11F1-424C-8F0A-3864436C5D5D}" type="presOf" srcId="{02A8C7DA-826F-4D52-826E-FD662D5865E4}" destId="{006DBDEB-2F86-49C8-87E1-A55F167F036F}" srcOrd="0" destOrd="0" presId="urn:microsoft.com/office/officeart/2005/8/layout/radial2"/>
    <dgm:cxn modelId="{4E63FA31-52E5-4A55-9364-5B0E51DA9B10}" srcId="{A0DFFFB0-EE3A-43BF-992F-0730B2DD0939}" destId="{02A8C7DA-826F-4D52-826E-FD662D5865E4}" srcOrd="0" destOrd="0" parTransId="{A1BDC262-117F-41EE-9B2A-6027DE608CC9}" sibTransId="{0A07F16B-1CC7-4D6F-A773-B33C9C961B52}"/>
    <dgm:cxn modelId="{A95E641B-6DEC-4D4D-AF1A-16643AA83F31}" type="presOf" srcId="{A1BDC262-117F-41EE-9B2A-6027DE608CC9}" destId="{39CE5471-7D10-43BA-AC73-671131EB31A9}" srcOrd="0" destOrd="0" presId="urn:microsoft.com/office/officeart/2005/8/layout/radial2"/>
    <dgm:cxn modelId="{439C836C-EA24-4702-9A3F-E8936701A353}" type="presOf" srcId="{79E33202-8AF3-4F60-BBE7-764AD6403D27}" destId="{07CA8621-19D7-46F2-BFE8-864377833F0C}" srcOrd="0" destOrd="0" presId="urn:microsoft.com/office/officeart/2005/8/layout/radial2"/>
    <dgm:cxn modelId="{503D39BB-B15C-4C75-9B26-165122B6BF74}" srcId="{02A8C7DA-826F-4D52-826E-FD662D5865E4}" destId="{CAC25E2C-9C85-4533-8E7F-F1B526192063}" srcOrd="0" destOrd="0" parTransId="{F0EADBF3-8534-42C8-B075-640E74043C7E}" sibTransId="{F00F8F87-A52F-4AFB-9D49-D4CD9270122B}"/>
    <dgm:cxn modelId="{3611AF08-BEBB-482F-84A5-DB4F65E3E62A}" type="presOf" srcId="{0ABD9307-BD75-4247-A014-B40BFC4C8741}" destId="{32B127D2-2A86-4D6C-AF15-E177EC82A2FB}" srcOrd="0" destOrd="0" presId="urn:microsoft.com/office/officeart/2005/8/layout/radial2"/>
    <dgm:cxn modelId="{6AA7F1AC-21FC-4286-9322-F557E34C4828}" type="presOf" srcId="{CAC25E2C-9C85-4533-8E7F-F1B526192063}" destId="{7B08A898-4848-473D-9D9E-B064C07CCAC0}" srcOrd="0" destOrd="0" presId="urn:microsoft.com/office/officeart/2005/8/layout/radial2"/>
    <dgm:cxn modelId="{038FFBC5-C26F-4F26-8C13-88E8A4B37961}" type="presOf" srcId="{A0DFFFB0-EE3A-43BF-992F-0730B2DD0939}" destId="{2ADBBE29-9290-4BFD-A85A-BBA319E296AB}" srcOrd="0" destOrd="0" presId="urn:microsoft.com/office/officeart/2005/8/layout/radial2"/>
    <dgm:cxn modelId="{38F58821-6D1D-4DFC-AEC7-3DA661EE601C}" srcId="{A0DFFFB0-EE3A-43BF-992F-0730B2DD0939}" destId="{2D05DBAC-7B53-4048-B161-4CB90BBC6E5D}" srcOrd="1" destOrd="0" parTransId="{0ABD9307-BD75-4247-A014-B40BFC4C8741}" sibTransId="{6219A2E5-85C6-42D8-A7CE-0B34C81CF6FB}"/>
    <dgm:cxn modelId="{66F276A5-EE08-48BC-80E0-A3BA3907FAE3}" srcId="{2D05DBAC-7B53-4048-B161-4CB90BBC6E5D}" destId="{79E33202-8AF3-4F60-BBE7-764AD6403D27}" srcOrd="0" destOrd="0" parTransId="{DAF51DC2-73D5-4D3C-83F4-C49F29C1A382}" sibTransId="{76A42A5A-D151-47CE-984E-E497E244C77A}"/>
    <dgm:cxn modelId="{EF7FDD23-B6F5-4823-A7FA-F18906819CF8}" type="presOf" srcId="{2D05DBAC-7B53-4048-B161-4CB90BBC6E5D}" destId="{47250887-BEAF-41CF-8716-9FB826DA6E4B}" srcOrd="0" destOrd="0" presId="urn:microsoft.com/office/officeart/2005/8/layout/radial2"/>
    <dgm:cxn modelId="{4C3AF511-FDDA-4BA7-896F-F2EB37C2ECC2}" type="presParOf" srcId="{2ADBBE29-9290-4BFD-A85A-BBA319E296AB}" destId="{E126B165-4DE4-4758-B4FA-74D8F597C4B4}" srcOrd="0" destOrd="0" presId="urn:microsoft.com/office/officeart/2005/8/layout/radial2"/>
    <dgm:cxn modelId="{5D9C21DE-35D9-466C-8A35-B8A60997D459}" type="presParOf" srcId="{E126B165-4DE4-4758-B4FA-74D8F597C4B4}" destId="{BB221568-695E-4572-A964-0A12CB20E919}" srcOrd="0" destOrd="0" presId="urn:microsoft.com/office/officeart/2005/8/layout/radial2"/>
    <dgm:cxn modelId="{199B9991-BBA0-44E4-A234-B7B7F5860E63}" type="presParOf" srcId="{BB221568-695E-4572-A964-0A12CB20E919}" destId="{B01FFC32-9622-47F0-AE0B-8909332A92CE}" srcOrd="0" destOrd="0" presId="urn:microsoft.com/office/officeart/2005/8/layout/radial2"/>
    <dgm:cxn modelId="{64B0B4C6-2A3B-4F7C-8213-F2890476994D}" type="presParOf" srcId="{BB221568-695E-4572-A964-0A12CB20E919}" destId="{4DB895B3-41A2-4611-861E-49AF65B53884}" srcOrd="1" destOrd="0" presId="urn:microsoft.com/office/officeart/2005/8/layout/radial2"/>
    <dgm:cxn modelId="{A2B0AF2A-9B96-494C-B478-454EA859EFCB}" type="presParOf" srcId="{E126B165-4DE4-4758-B4FA-74D8F597C4B4}" destId="{39CE5471-7D10-43BA-AC73-671131EB31A9}" srcOrd="1" destOrd="0" presId="urn:microsoft.com/office/officeart/2005/8/layout/radial2"/>
    <dgm:cxn modelId="{C7C1247C-7A18-4C48-8EAC-D11CDDD0FBED}" type="presParOf" srcId="{E126B165-4DE4-4758-B4FA-74D8F597C4B4}" destId="{226F367B-8116-466C-8CA6-536922FC3847}" srcOrd="2" destOrd="0" presId="urn:microsoft.com/office/officeart/2005/8/layout/radial2"/>
    <dgm:cxn modelId="{87B218D4-90C5-475D-86AF-54D51BF940D7}" type="presParOf" srcId="{226F367B-8116-466C-8CA6-536922FC3847}" destId="{006DBDEB-2F86-49C8-87E1-A55F167F036F}" srcOrd="0" destOrd="0" presId="urn:microsoft.com/office/officeart/2005/8/layout/radial2"/>
    <dgm:cxn modelId="{4FDC9480-6C56-42F3-BAF3-3D0994DB6370}" type="presParOf" srcId="{226F367B-8116-466C-8CA6-536922FC3847}" destId="{7B08A898-4848-473D-9D9E-B064C07CCAC0}" srcOrd="1" destOrd="0" presId="urn:microsoft.com/office/officeart/2005/8/layout/radial2"/>
    <dgm:cxn modelId="{DB586CA1-D155-46D0-BC99-E2E685AA869A}" type="presParOf" srcId="{E126B165-4DE4-4758-B4FA-74D8F597C4B4}" destId="{32B127D2-2A86-4D6C-AF15-E177EC82A2FB}" srcOrd="3" destOrd="0" presId="urn:microsoft.com/office/officeart/2005/8/layout/radial2"/>
    <dgm:cxn modelId="{610BCA78-D7B7-4EBC-8776-41ACE197BE46}" type="presParOf" srcId="{E126B165-4DE4-4758-B4FA-74D8F597C4B4}" destId="{C9A8B050-3AE7-4932-86FF-C365C8685318}" srcOrd="4" destOrd="0" presId="urn:microsoft.com/office/officeart/2005/8/layout/radial2"/>
    <dgm:cxn modelId="{E7F1F2DD-478E-4E7A-A88F-FF214F431758}" type="presParOf" srcId="{C9A8B050-3AE7-4932-86FF-C365C8685318}" destId="{47250887-BEAF-41CF-8716-9FB826DA6E4B}" srcOrd="0" destOrd="0" presId="urn:microsoft.com/office/officeart/2005/8/layout/radial2"/>
    <dgm:cxn modelId="{66494114-D5BD-4687-B2A8-A11699811E70}" type="presParOf" srcId="{C9A8B050-3AE7-4932-86FF-C365C8685318}" destId="{07CA8621-19D7-46F2-BFE8-864377833F0C}"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127D2-2A86-4D6C-AF15-E177EC82A2FB}">
      <dsp:nvSpPr>
        <dsp:cNvPr id="0" name=""/>
        <dsp:cNvSpPr/>
      </dsp:nvSpPr>
      <dsp:spPr>
        <a:xfrm rot="1120827">
          <a:off x="2306932" y="2750190"/>
          <a:ext cx="1028157" cy="65214"/>
        </a:xfrm>
        <a:custGeom>
          <a:avLst/>
          <a:gdLst/>
          <a:ahLst/>
          <a:cxnLst/>
          <a:rect l="0" t="0" r="0" b="0"/>
          <a:pathLst>
            <a:path>
              <a:moveTo>
                <a:pt x="0" y="32607"/>
              </a:moveTo>
              <a:lnTo>
                <a:pt x="1028157" y="326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CE5471-7D10-43BA-AC73-671131EB31A9}">
      <dsp:nvSpPr>
        <dsp:cNvPr id="0" name=""/>
        <dsp:cNvSpPr/>
      </dsp:nvSpPr>
      <dsp:spPr>
        <a:xfrm rot="20357096">
          <a:off x="2300660" y="1697095"/>
          <a:ext cx="1031837" cy="65214"/>
        </a:xfrm>
        <a:custGeom>
          <a:avLst/>
          <a:gdLst/>
          <a:ahLst/>
          <a:cxnLst/>
          <a:rect l="0" t="0" r="0" b="0"/>
          <a:pathLst>
            <a:path>
              <a:moveTo>
                <a:pt x="0" y="32607"/>
              </a:moveTo>
              <a:lnTo>
                <a:pt x="1031837" y="326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B895B3-41A2-4611-861E-49AF65B53884}">
      <dsp:nvSpPr>
        <dsp:cNvPr id="0" name=""/>
        <dsp:cNvSpPr/>
      </dsp:nvSpPr>
      <dsp:spPr>
        <a:xfrm>
          <a:off x="457193" y="685791"/>
          <a:ext cx="2213245" cy="221321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6DBDEB-2F86-49C8-87E1-A55F167F036F}">
      <dsp:nvSpPr>
        <dsp:cNvPr id="0" name=""/>
        <dsp:cNvSpPr/>
      </dsp:nvSpPr>
      <dsp:spPr>
        <a:xfrm>
          <a:off x="3233889" y="293754"/>
          <a:ext cx="1900277" cy="18376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kern="1200" dirty="0" smtClean="0"/>
            <a:t>What I Know</a:t>
          </a:r>
          <a:endParaRPr lang="en-US" sz="3700" kern="1200" dirty="0"/>
        </a:p>
      </dsp:txBody>
      <dsp:txXfrm>
        <a:off x="3512178" y="562871"/>
        <a:ext cx="1343699" cy="1299410"/>
      </dsp:txXfrm>
    </dsp:sp>
    <dsp:sp modelId="{7B08A898-4848-473D-9D9E-B064C07CCAC0}">
      <dsp:nvSpPr>
        <dsp:cNvPr id="0" name=""/>
        <dsp:cNvSpPr/>
      </dsp:nvSpPr>
      <dsp:spPr>
        <a:xfrm>
          <a:off x="5039761" y="293754"/>
          <a:ext cx="2850416" cy="1837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t>What is the poem saying explicitly?</a:t>
          </a:r>
          <a:endParaRPr lang="en-US" sz="3600" kern="1200" dirty="0"/>
        </a:p>
      </dsp:txBody>
      <dsp:txXfrm>
        <a:off x="5039761" y="293754"/>
        <a:ext cx="2850416" cy="1837644"/>
      </dsp:txXfrm>
    </dsp:sp>
    <dsp:sp modelId="{47250887-BEAF-41CF-8716-9FB826DA6E4B}">
      <dsp:nvSpPr>
        <dsp:cNvPr id="0" name=""/>
        <dsp:cNvSpPr/>
      </dsp:nvSpPr>
      <dsp:spPr>
        <a:xfrm>
          <a:off x="3263503" y="2373237"/>
          <a:ext cx="1689586" cy="16895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kern="1200" dirty="0" smtClean="0"/>
            <a:t>What I Infer</a:t>
          </a:r>
          <a:endParaRPr lang="en-US" sz="3700" kern="1200" dirty="0"/>
        </a:p>
      </dsp:txBody>
      <dsp:txXfrm>
        <a:off x="3510937" y="2620671"/>
        <a:ext cx="1194718" cy="1194718"/>
      </dsp:txXfrm>
    </dsp:sp>
    <dsp:sp modelId="{07CA8621-19D7-46F2-BFE8-864377833F0C}">
      <dsp:nvSpPr>
        <dsp:cNvPr id="0" name=""/>
        <dsp:cNvSpPr/>
      </dsp:nvSpPr>
      <dsp:spPr>
        <a:xfrm>
          <a:off x="5122048" y="2373237"/>
          <a:ext cx="2534379" cy="1689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smtClean="0"/>
            <a:t>What is implied in the poem?</a:t>
          </a:r>
          <a:endParaRPr lang="en-US" sz="3600" kern="1200" dirty="0"/>
        </a:p>
      </dsp:txBody>
      <dsp:txXfrm>
        <a:off x="5122048" y="2373237"/>
        <a:ext cx="2534379" cy="1689586"/>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186"/>
          </a:xfrm>
          <a:prstGeom prst="rect">
            <a:avLst/>
          </a:prstGeom>
        </p:spPr>
        <p:txBody>
          <a:bodyPr vert="horz" lIns="94055" tIns="47028" rIns="94055" bIns="4702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186"/>
          </a:xfrm>
          <a:prstGeom prst="rect">
            <a:avLst/>
          </a:prstGeom>
        </p:spPr>
        <p:txBody>
          <a:bodyPr vert="horz" lIns="94055" tIns="47028" rIns="94055" bIns="47028" rtlCol="0"/>
          <a:lstStyle>
            <a:lvl1pPr algn="r">
              <a:defRPr sz="1200"/>
            </a:lvl1pPr>
          </a:lstStyle>
          <a:p>
            <a:fld id="{24B0BA84-80E0-44A3-A53F-6817F4F355A0}" type="datetimeFigureOut">
              <a:rPr lang="en-US" smtClean="0"/>
              <a:pPr/>
              <a:t>10/24/2013</a:t>
            </a:fld>
            <a:endParaRPr lang="en-US" dirty="0"/>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4055" tIns="47028" rIns="94055" bIns="47028" rtlCol="0" anchor="ctr"/>
          <a:lstStyle/>
          <a:p>
            <a:endParaRPr lang="en-US" dirty="0"/>
          </a:p>
        </p:txBody>
      </p:sp>
      <p:sp>
        <p:nvSpPr>
          <p:cNvPr id="5" name="Notes Placeholder 4"/>
          <p:cNvSpPr>
            <a:spLocks noGrp="1"/>
          </p:cNvSpPr>
          <p:nvPr>
            <p:ph type="body" sz="quarter" idx="3"/>
          </p:nvPr>
        </p:nvSpPr>
        <p:spPr>
          <a:xfrm>
            <a:off x="707708" y="4457264"/>
            <a:ext cx="5661660" cy="4222671"/>
          </a:xfrm>
          <a:prstGeom prst="rect">
            <a:avLst/>
          </a:prstGeom>
        </p:spPr>
        <p:txBody>
          <a:bodyPr vert="horz" lIns="94055" tIns="47028" rIns="94055" bIns="470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2899"/>
            <a:ext cx="3066733" cy="469186"/>
          </a:xfrm>
          <a:prstGeom prst="rect">
            <a:avLst/>
          </a:prstGeom>
        </p:spPr>
        <p:txBody>
          <a:bodyPr vert="horz" lIns="94055" tIns="47028" rIns="94055" bIns="4702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912899"/>
            <a:ext cx="3066733" cy="469186"/>
          </a:xfrm>
          <a:prstGeom prst="rect">
            <a:avLst/>
          </a:prstGeom>
        </p:spPr>
        <p:txBody>
          <a:bodyPr vert="horz" lIns="94055" tIns="47028" rIns="94055" bIns="47028" rtlCol="0" anchor="b"/>
          <a:lstStyle>
            <a:lvl1pPr algn="r">
              <a:defRPr sz="1200"/>
            </a:lvl1pPr>
          </a:lstStyle>
          <a:p>
            <a:fld id="{BC19EBF6-9D3B-4FBA-9072-059FE13F3290}" type="slidenum">
              <a:rPr lang="en-US" smtClean="0"/>
              <a:pPr/>
              <a:t>‹#›</a:t>
            </a:fld>
            <a:endParaRPr lang="en-US" dirty="0"/>
          </a:p>
        </p:txBody>
      </p:sp>
    </p:spTree>
    <p:extLst>
      <p:ext uri="{BB962C8B-B14F-4D97-AF65-F5344CB8AC3E}">
        <p14:creationId xmlns:p14="http://schemas.microsoft.com/office/powerpoint/2010/main" val="135548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42</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44</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45</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48</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19EBF6-9D3B-4FBA-9072-059FE13F329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1C811C-D0AD-4842-A936-FDC9E9E224AE}" type="datetimeFigureOut">
              <a:rPr lang="en-US" smtClean="0"/>
              <a:pPr/>
              <a:t>10/24/2013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13AB3A-F7D3-4C5A-A94D-4A7FA6E4259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1C811C-D0AD-4842-A936-FDC9E9E224AE}" type="datetimeFigureOut">
              <a:rPr lang="en-US" smtClean="0"/>
              <a:pPr/>
              <a:t>10/24/2013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13AB3A-F7D3-4C5A-A94D-4A7FA6E4259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1C811C-D0AD-4842-A936-FDC9E9E224AE}" type="datetimeFigureOut">
              <a:rPr lang="en-US" smtClean="0"/>
              <a:pPr/>
              <a:t>10/24/2013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13AB3A-F7D3-4C5A-A94D-4A7FA6E4259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1C811C-D0AD-4842-A936-FDC9E9E224AE}" type="datetimeFigureOut">
              <a:rPr lang="en-US" smtClean="0"/>
              <a:pPr/>
              <a:t>10/24/2013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13AB3A-F7D3-4C5A-A94D-4A7FA6E4259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1C811C-D0AD-4842-A936-FDC9E9E224AE}" type="datetimeFigureOut">
              <a:rPr lang="en-US" smtClean="0"/>
              <a:pPr/>
              <a:t>10/24/2013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13AB3A-F7D3-4C5A-A94D-4A7FA6E4259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1C811C-D0AD-4842-A936-FDC9E9E224AE}" type="datetimeFigureOut">
              <a:rPr lang="en-US" smtClean="0"/>
              <a:pPr/>
              <a:t>10/24/2013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13AB3A-F7D3-4C5A-A94D-4A7FA6E4259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1C811C-D0AD-4842-A936-FDC9E9E224AE}" type="datetimeFigureOut">
              <a:rPr lang="en-US" smtClean="0"/>
              <a:pPr/>
              <a:t>10/24/2013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13AB3A-F7D3-4C5A-A94D-4A7FA6E4259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1C811C-D0AD-4842-A936-FDC9E9E224AE}" type="datetimeFigureOut">
              <a:rPr lang="en-US" smtClean="0"/>
              <a:pPr/>
              <a:t>10/24/2013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13AB3A-F7D3-4C5A-A94D-4A7FA6E4259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1C811C-D0AD-4842-A936-FDC9E9E224AE}" type="datetimeFigureOut">
              <a:rPr lang="en-US" smtClean="0"/>
              <a:pPr/>
              <a:t>10/24/2013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13AB3A-F7D3-4C5A-A94D-4A7FA6E4259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1C811C-D0AD-4842-A936-FDC9E9E224AE}" type="datetimeFigureOut">
              <a:rPr lang="en-US" smtClean="0"/>
              <a:pPr/>
              <a:t>10/24/2013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13AB3A-F7D3-4C5A-A94D-4A7FA6E4259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1C811C-D0AD-4842-A936-FDC9E9E224AE}" type="datetimeFigureOut">
              <a:rPr lang="en-US" smtClean="0"/>
              <a:pPr/>
              <a:t>10/24/2013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13AB3A-F7D3-4C5A-A94D-4A7FA6E4259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1C811C-D0AD-4842-A936-FDC9E9E224AE}" type="datetimeFigureOut">
              <a:rPr lang="en-US" smtClean="0"/>
              <a:pPr/>
              <a:t>10/24/2013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13AB3A-F7D3-4C5A-A94D-4A7FA6E425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5.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17.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auburnchick.wordpress.com/2012/01/12/diamante-poems/"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g Wave.jpg"/>
          <p:cNvPicPr>
            <a:picLocks noChangeAspect="1"/>
          </p:cNvPicPr>
          <p:nvPr/>
        </p:nvPicPr>
        <p:blipFill>
          <a:blip r:embed="rId3" cstate="print"/>
          <a:stretch>
            <a:fillRect/>
          </a:stretch>
        </p:blipFill>
        <p:spPr>
          <a:xfrm flipH="1">
            <a:off x="1676400" y="3048000"/>
            <a:ext cx="6400801" cy="3429000"/>
          </a:xfrm>
          <a:prstGeom prst="rect">
            <a:avLst/>
          </a:prstGeom>
        </p:spPr>
      </p:pic>
      <p:sp>
        <p:nvSpPr>
          <p:cNvPr id="2" name="Title 1"/>
          <p:cNvSpPr>
            <a:spLocks noGrp="1"/>
          </p:cNvSpPr>
          <p:nvPr>
            <p:ph type="ctrTitle"/>
          </p:nvPr>
        </p:nvSpPr>
        <p:spPr>
          <a:xfrm rot="21018415">
            <a:off x="598411" y="1368116"/>
            <a:ext cx="8229600" cy="1470025"/>
          </a:xfrm>
        </p:spPr>
        <p:txBody>
          <a:bodyPr>
            <a:normAutofit/>
          </a:bodyPr>
          <a:lstStyle/>
          <a:p>
            <a:r>
              <a:rPr lang="en-US" sz="5400" dirty="0" smtClean="0"/>
              <a:t>Poetry Elements</a:t>
            </a:r>
            <a:endParaRPr lang="en-US" sz="5400" dirty="0"/>
          </a:p>
        </p:txBody>
      </p:sp>
      <p:sp>
        <p:nvSpPr>
          <p:cNvPr id="3" name="Subtitle 2"/>
          <p:cNvSpPr>
            <a:spLocks noGrp="1"/>
          </p:cNvSpPr>
          <p:nvPr>
            <p:ph type="subTitle" idx="1"/>
          </p:nvPr>
        </p:nvSpPr>
        <p:spPr>
          <a:xfrm>
            <a:off x="1828800" y="3200400"/>
            <a:ext cx="6400800" cy="1600200"/>
          </a:xfrm>
        </p:spPr>
        <p:txBody>
          <a:bodyPr>
            <a:normAutofit/>
          </a:bodyPr>
          <a:lstStyle/>
          <a:p>
            <a:r>
              <a:rPr lang="en-US" sz="3600" b="1" dirty="0" smtClean="0">
                <a:solidFill>
                  <a:schemeClr val="tx1">
                    <a:lumMod val="85000"/>
                    <a:lumOff val="15000"/>
                  </a:schemeClr>
                </a:solidFill>
              </a:rPr>
              <a:t>Terms that must be learned and applied when analyzing poetry!</a:t>
            </a:r>
            <a:endParaRPr lang="en-US" sz="3600" b="1"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accent1"/>
                </a:solidFill>
              </a:rPr>
              <a:t>Tone</a:t>
            </a:r>
            <a:endParaRPr lang="en-US" sz="5400" dirty="0">
              <a:solidFill>
                <a:schemeClr val="accent1"/>
              </a:solidFill>
            </a:endParaRPr>
          </a:p>
        </p:txBody>
      </p:sp>
      <p:sp>
        <p:nvSpPr>
          <p:cNvPr id="3" name="Content Placeholder 2"/>
          <p:cNvSpPr>
            <a:spLocks noGrp="1"/>
          </p:cNvSpPr>
          <p:nvPr>
            <p:ph idx="1"/>
          </p:nvPr>
        </p:nvSpPr>
        <p:spPr/>
        <p:txBody>
          <a:bodyPr>
            <a:normAutofit fontScale="92500"/>
          </a:bodyPr>
          <a:lstStyle/>
          <a:p>
            <a:r>
              <a:rPr lang="en-US" sz="3200" b="1" dirty="0" smtClean="0"/>
              <a:t>The attitude a writer takes toward the reader, a subject, a character, or himself</a:t>
            </a:r>
            <a:r>
              <a:rPr lang="en-US" sz="3200" dirty="0" smtClean="0"/>
              <a:t>. (#29)</a:t>
            </a:r>
          </a:p>
          <a:p>
            <a:r>
              <a:rPr lang="en-US" sz="3200" dirty="0" smtClean="0"/>
              <a:t>It is the emotional coloring, or the emotional meaning, of the work and is an extremely important part to the meaning of the poem.</a:t>
            </a:r>
          </a:p>
          <a:p>
            <a:r>
              <a:rPr lang="en-US" sz="3200" dirty="0" smtClean="0"/>
              <a:t>The tone of a poem can be playful, solemn, mocking, reverent, calm or excited. </a:t>
            </a:r>
          </a:p>
          <a:p>
            <a:pPr>
              <a:buNone/>
            </a:pPr>
            <a:endParaRPr lang="en-US" dirty="0"/>
          </a:p>
        </p:txBody>
      </p:sp>
      <p:pic>
        <p:nvPicPr>
          <p:cNvPr id="4" name="Picture 3" descr="Ambition.jpg"/>
          <p:cNvPicPr>
            <a:picLocks noChangeAspect="1"/>
          </p:cNvPicPr>
          <p:nvPr/>
        </p:nvPicPr>
        <p:blipFill>
          <a:blip r:embed="rId3" cstate="print"/>
          <a:stretch>
            <a:fillRect/>
          </a:stretch>
        </p:blipFill>
        <p:spPr>
          <a:xfrm>
            <a:off x="304800" y="1447800"/>
            <a:ext cx="2318173" cy="2819400"/>
          </a:xfrm>
          <a:prstGeom prst="rect">
            <a:avLst/>
          </a:prstGeom>
          <a:effectLst>
            <a:outerShdw blurRad="1270000" dist="50800" dir="5400000" algn="ctr" rotWithShape="0">
              <a:srgbClr val="000000">
                <a:alpha val="43137"/>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r>
              <a:rPr lang="en-US" dirty="0" smtClean="0">
                <a:solidFill>
                  <a:srgbClr val="002060"/>
                </a:solidFill>
              </a:rPr>
              <a:t>Example of Tone</a:t>
            </a:r>
            <a:endParaRPr lang="en-US" dirty="0">
              <a:solidFill>
                <a:srgbClr val="002060"/>
              </a:solidFill>
            </a:endParaRPr>
          </a:p>
        </p:txBody>
      </p:sp>
      <p:sp>
        <p:nvSpPr>
          <p:cNvPr id="3" name="Content Placeholder 2"/>
          <p:cNvSpPr>
            <a:spLocks noGrp="1"/>
          </p:cNvSpPr>
          <p:nvPr>
            <p:ph idx="1"/>
          </p:nvPr>
        </p:nvSpPr>
        <p:spPr>
          <a:xfrm>
            <a:off x="914400" y="990600"/>
            <a:ext cx="7772400" cy="5410200"/>
          </a:xfrm>
        </p:spPr>
        <p:txBody>
          <a:bodyPr>
            <a:normAutofit fontScale="85000" lnSpcReduction="20000"/>
          </a:bodyPr>
          <a:lstStyle/>
          <a:p>
            <a:r>
              <a:rPr lang="en-US" dirty="0" smtClean="0"/>
              <a:t>“For the Lamb” by Richard Eberhart	</a:t>
            </a:r>
          </a:p>
          <a:p>
            <a:pPr lvl="1"/>
            <a:r>
              <a:rPr lang="en-US" dirty="0" smtClean="0"/>
              <a:t>I saw on the slant hill a putrid lamb, / Propped with daisies. The sleep looked deep. / The face nudged in the green pillow/ But the guts were out for crows to eat.</a:t>
            </a:r>
          </a:p>
          <a:p>
            <a:pPr lvl="1">
              <a:buNone/>
            </a:pPr>
            <a:r>
              <a:rPr lang="en-US" dirty="0" smtClean="0"/>
              <a:t>	Where’s the lamb? whose tender plaint/ Said all for the mute breezes./ Say he’s in the wind somewhere,/ Say, there’s a lamb in the daisies.</a:t>
            </a:r>
          </a:p>
          <a:p>
            <a:pPr lvl="1"/>
            <a:r>
              <a:rPr lang="en-US" b="1" dirty="0" smtClean="0"/>
              <a:t>Tone – The reader shares the speaker’s </a:t>
            </a:r>
            <a:r>
              <a:rPr lang="en-US" b="1" u="sng" dirty="0" smtClean="0"/>
              <a:t>sad </a:t>
            </a:r>
            <a:r>
              <a:rPr lang="en-US" b="1" dirty="0" smtClean="0"/>
              <a:t>acceptance of reality. </a:t>
            </a:r>
            <a:r>
              <a:rPr lang="en-US" dirty="0" smtClean="0"/>
              <a:t>The lamb represents innocence, youth, and play. However, the word “putrid” shocks the speaker because the lamb is now left for scavengers. The speaker tries to overcome this shock in the 2</a:t>
            </a:r>
            <a:r>
              <a:rPr lang="en-US" baseline="30000" dirty="0" smtClean="0"/>
              <a:t>nd</a:t>
            </a:r>
            <a:r>
              <a:rPr lang="en-US" dirty="0" smtClean="0"/>
              <a:t> stanza by relating the truth the lamb still represent purity and innocence in nature. The lamb will be transformed to become part of the daisy field. </a:t>
            </a:r>
            <a:endParaRPr lang="en-US" b="1"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793750"/>
          </a:xfrm>
        </p:spPr>
        <p:txBody>
          <a:bodyPr/>
          <a:lstStyle/>
          <a:p>
            <a:r>
              <a:rPr lang="en-US" dirty="0" smtClean="0">
                <a:solidFill>
                  <a:srgbClr val="0070C0"/>
                </a:solidFill>
              </a:rPr>
              <a:t>What is the tone of this poem?</a:t>
            </a:r>
            <a:endParaRPr lang="en-US" dirty="0">
              <a:solidFill>
                <a:srgbClr val="0070C0"/>
              </a:solidFill>
            </a:endParaRPr>
          </a:p>
        </p:txBody>
      </p:sp>
      <p:sp>
        <p:nvSpPr>
          <p:cNvPr id="4" name="Content Placeholder 3"/>
          <p:cNvSpPr>
            <a:spLocks noGrp="1"/>
          </p:cNvSpPr>
          <p:nvPr>
            <p:ph sz="half" idx="2"/>
          </p:nvPr>
        </p:nvSpPr>
        <p:spPr>
          <a:xfrm>
            <a:off x="914400" y="1066800"/>
            <a:ext cx="4495800" cy="5067300"/>
          </a:xfrm>
        </p:spPr>
        <p:txBody>
          <a:bodyPr>
            <a:normAutofit fontScale="92500" lnSpcReduction="10000"/>
          </a:bodyPr>
          <a:lstStyle/>
          <a:p>
            <a:r>
              <a:rPr lang="en-US" dirty="0" smtClean="0"/>
              <a:t>“We Real Cool”  by Gwendolyn Brooks</a:t>
            </a:r>
          </a:p>
          <a:p>
            <a:pPr>
              <a:buNone/>
            </a:pPr>
            <a:r>
              <a:rPr lang="en-US" dirty="0" smtClean="0"/>
              <a:t>		</a:t>
            </a:r>
            <a:r>
              <a:rPr lang="en-US" sz="2400" dirty="0" smtClean="0"/>
              <a:t>We real cool. We</a:t>
            </a:r>
          </a:p>
          <a:p>
            <a:pPr>
              <a:buNone/>
            </a:pPr>
            <a:r>
              <a:rPr lang="en-US" sz="2400" dirty="0" smtClean="0"/>
              <a:t>		Left school. We</a:t>
            </a:r>
          </a:p>
          <a:p>
            <a:pPr>
              <a:buNone/>
            </a:pPr>
            <a:endParaRPr lang="en-US" sz="2400" dirty="0" smtClean="0"/>
          </a:p>
          <a:p>
            <a:pPr>
              <a:buNone/>
            </a:pPr>
            <a:r>
              <a:rPr lang="en-US" sz="2400" dirty="0" smtClean="0"/>
              <a:t>		Lurk late. We</a:t>
            </a:r>
          </a:p>
          <a:p>
            <a:pPr>
              <a:buNone/>
            </a:pPr>
            <a:r>
              <a:rPr lang="en-US" sz="2400" dirty="0" smtClean="0"/>
              <a:t>		Strike straight. We</a:t>
            </a:r>
          </a:p>
          <a:p>
            <a:pPr>
              <a:buNone/>
            </a:pPr>
            <a:endParaRPr lang="en-US" sz="2400" dirty="0" smtClean="0"/>
          </a:p>
          <a:p>
            <a:pPr>
              <a:buNone/>
            </a:pPr>
            <a:r>
              <a:rPr lang="en-US" sz="2400" dirty="0" smtClean="0"/>
              <a:t>		Sing sin. We</a:t>
            </a:r>
          </a:p>
          <a:p>
            <a:pPr>
              <a:buNone/>
            </a:pPr>
            <a:r>
              <a:rPr lang="en-US" sz="2400" dirty="0" smtClean="0"/>
              <a:t>		Thin gin. We</a:t>
            </a:r>
          </a:p>
          <a:p>
            <a:pPr>
              <a:buNone/>
            </a:pPr>
            <a:r>
              <a:rPr lang="en-US" dirty="0" smtClean="0"/>
              <a:t>		</a:t>
            </a:r>
          </a:p>
          <a:p>
            <a:pPr>
              <a:buNone/>
            </a:pPr>
            <a:r>
              <a:rPr lang="en-US" dirty="0" smtClean="0"/>
              <a:t>		Jazz June. We</a:t>
            </a:r>
          </a:p>
          <a:p>
            <a:pPr>
              <a:buNone/>
            </a:pPr>
            <a:r>
              <a:rPr lang="en-US" dirty="0" smtClean="0"/>
              <a:t>		Die soon.</a:t>
            </a:r>
            <a:endParaRPr lang="en-US" dirty="0"/>
          </a:p>
        </p:txBody>
      </p:sp>
      <p:sp>
        <p:nvSpPr>
          <p:cNvPr id="7" name="Content Placeholder 6"/>
          <p:cNvSpPr>
            <a:spLocks noGrp="1"/>
          </p:cNvSpPr>
          <p:nvPr>
            <p:ph sz="quarter" idx="4"/>
          </p:nvPr>
        </p:nvSpPr>
        <p:spPr>
          <a:xfrm>
            <a:off x="6096000" y="2247900"/>
            <a:ext cx="2590800" cy="1638300"/>
          </a:xfrm>
        </p:spPr>
        <p:txBody>
          <a:bodyPr>
            <a:normAutofit fontScale="92500" lnSpcReduction="10000"/>
          </a:bodyPr>
          <a:lstStyle/>
          <a:p>
            <a:r>
              <a:rPr lang="en-US" dirty="0" smtClean="0"/>
              <a:t>Give words or lines from the poem that support your answer.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Denotation and Connotation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primary distinction between the practical use of language and the literary use is that in literature, especially in poetry, </a:t>
            </a:r>
            <a:r>
              <a:rPr lang="en-US" i="1" dirty="0" smtClean="0"/>
              <a:t>fuller</a:t>
            </a:r>
            <a:r>
              <a:rPr lang="en-US" dirty="0" smtClean="0"/>
              <a:t> use is made of individual word.</a:t>
            </a:r>
          </a:p>
          <a:p>
            <a:r>
              <a:rPr lang="en-US" dirty="0" smtClean="0"/>
              <a:t>The composition of a word has three parts:</a:t>
            </a:r>
          </a:p>
          <a:p>
            <a:pPr lvl="1"/>
            <a:r>
              <a:rPr lang="en-US" dirty="0" smtClean="0"/>
              <a:t>Notation – the combination of tones and noises uttered by the lips, tongue, and throat.  (huh-o-mmm) </a:t>
            </a:r>
          </a:p>
          <a:p>
            <a:pPr lvl="1"/>
            <a:r>
              <a:rPr lang="en-US" dirty="0" smtClean="0"/>
              <a:t>Denotation – the dictionary meaning of the word. Example: The word </a:t>
            </a:r>
            <a:r>
              <a:rPr lang="en-US" i="1" dirty="0" smtClean="0"/>
              <a:t>home</a:t>
            </a:r>
            <a:r>
              <a:rPr lang="en-US" dirty="0" smtClean="0"/>
              <a:t> means only a place where one lives.</a:t>
            </a:r>
          </a:p>
          <a:p>
            <a:pPr lvl="1"/>
            <a:r>
              <a:rPr lang="en-US" dirty="0" smtClean="0"/>
              <a:t>Connotation – what the word suggests beyond  what it expresses: the overtones of meanings. Example: The word </a:t>
            </a:r>
            <a:r>
              <a:rPr lang="en-US" i="1" dirty="0" smtClean="0"/>
              <a:t>home </a:t>
            </a:r>
            <a:r>
              <a:rPr lang="en-US" dirty="0" smtClean="0"/>
              <a:t>suggest </a:t>
            </a:r>
            <a:r>
              <a:rPr lang="en-US" i="1" dirty="0" smtClean="0"/>
              <a:t>security, love, comfort, </a:t>
            </a:r>
            <a:r>
              <a:rPr lang="en-US" dirty="0" smtClean="0"/>
              <a:t>and </a:t>
            </a:r>
            <a:r>
              <a:rPr lang="en-US" i="1" dirty="0" smtClean="0"/>
              <a:t>family.</a:t>
            </a:r>
            <a:r>
              <a:rPr lang="en-US" dirty="0" smtClean="0"/>
              <a:t> (#18 &amp;18A)</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Denotation and Connotation</a:t>
            </a:r>
            <a:endParaRPr lang="en-US" dirty="0"/>
          </a:p>
        </p:txBody>
      </p:sp>
      <p:sp>
        <p:nvSpPr>
          <p:cNvPr id="4" name="Content Placeholder 3"/>
          <p:cNvSpPr>
            <a:spLocks noGrp="1"/>
          </p:cNvSpPr>
          <p:nvPr>
            <p:ph sz="half" idx="1"/>
          </p:nvPr>
        </p:nvSpPr>
        <p:spPr/>
        <p:txBody>
          <a:bodyPr>
            <a:normAutofit/>
          </a:bodyPr>
          <a:lstStyle/>
          <a:p>
            <a:r>
              <a:rPr lang="en-US" sz="4000" dirty="0" smtClean="0"/>
              <a:t>Choose a word. Write the denotation of the word. </a:t>
            </a:r>
            <a:endParaRPr lang="en-US" sz="4000" dirty="0"/>
          </a:p>
        </p:txBody>
      </p:sp>
      <p:sp>
        <p:nvSpPr>
          <p:cNvPr id="5" name="Content Placeholder 4"/>
          <p:cNvSpPr>
            <a:spLocks noGrp="1"/>
          </p:cNvSpPr>
          <p:nvPr>
            <p:ph sz="half" idx="2"/>
          </p:nvPr>
        </p:nvSpPr>
        <p:spPr/>
        <p:txBody>
          <a:bodyPr>
            <a:normAutofit/>
          </a:bodyPr>
          <a:lstStyle/>
          <a:p>
            <a:r>
              <a:rPr lang="en-US" sz="4000" dirty="0" smtClean="0"/>
              <a:t>Now write as many connotations for that word that you can think of….</a:t>
            </a:r>
            <a:endParaRPr lang="en-US"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r>
              <a:rPr lang="en-US" dirty="0" smtClean="0">
                <a:solidFill>
                  <a:schemeClr val="accent6">
                    <a:lumMod val="75000"/>
                  </a:schemeClr>
                </a:solidFill>
              </a:rPr>
              <a:t>Imagery</a:t>
            </a:r>
            <a:endParaRPr lang="en-US" dirty="0">
              <a:solidFill>
                <a:schemeClr val="accent6">
                  <a:lumMod val="75000"/>
                </a:schemeClr>
              </a:solidFill>
            </a:endParaRPr>
          </a:p>
        </p:txBody>
      </p:sp>
      <p:sp>
        <p:nvSpPr>
          <p:cNvPr id="3" name="Content Placeholder 2"/>
          <p:cNvSpPr>
            <a:spLocks noGrp="1"/>
          </p:cNvSpPr>
          <p:nvPr>
            <p:ph idx="1"/>
          </p:nvPr>
        </p:nvSpPr>
        <p:spPr>
          <a:xfrm>
            <a:off x="914400" y="914400"/>
            <a:ext cx="7772400" cy="5105400"/>
          </a:xfrm>
        </p:spPr>
        <p:txBody>
          <a:bodyPr>
            <a:normAutofit fontScale="92500" lnSpcReduction="20000"/>
          </a:bodyPr>
          <a:lstStyle/>
          <a:p>
            <a:r>
              <a:rPr lang="en-US" b="1" dirty="0" smtClean="0"/>
              <a:t>Imagery</a:t>
            </a:r>
            <a:r>
              <a:rPr lang="en-US" dirty="0" smtClean="0"/>
              <a:t> is the representation through language of sense experience.</a:t>
            </a:r>
          </a:p>
          <a:p>
            <a:r>
              <a:rPr lang="en-US" dirty="0" smtClean="0"/>
              <a:t> Imagery is how poets connect readers, through their senses, with what is written in poem.   </a:t>
            </a:r>
          </a:p>
          <a:p>
            <a:r>
              <a:rPr lang="en-US" b="1" dirty="0" smtClean="0"/>
              <a:t>The senses: visual, auditory, olfactory (smell), taste, and touch.</a:t>
            </a:r>
          </a:p>
          <a:p>
            <a:r>
              <a:rPr lang="en-US" sz="2400" dirty="0" smtClean="0"/>
              <a:t>Examples: “The gray sea and the long black land…” (visual)</a:t>
            </a:r>
          </a:p>
          <a:p>
            <a:pPr lvl="5">
              <a:buNone/>
            </a:pPr>
            <a:r>
              <a:rPr lang="en-US" sz="2400" dirty="0" smtClean="0"/>
              <a:t>  “…slushy sand between my toes.” (touch)</a:t>
            </a:r>
          </a:p>
          <a:p>
            <a:pPr lvl="5">
              <a:buNone/>
            </a:pPr>
            <a:r>
              <a:rPr lang="en-US" sz="2400" dirty="0" smtClean="0"/>
              <a:t>  “…a voice less loud…” (auditory)</a:t>
            </a:r>
          </a:p>
          <a:p>
            <a:pPr lvl="5">
              <a:buNone/>
            </a:pPr>
            <a:r>
              <a:rPr lang="en-US" sz="2400" dirty="0" smtClean="0"/>
              <a:t>  “…the smell of warm bread fills the kitchen” (olfactory)</a:t>
            </a:r>
          </a:p>
          <a:p>
            <a:pPr lvl="5">
              <a:buNone/>
            </a:pPr>
            <a:r>
              <a:rPr lang="en-US" sz="2400" dirty="0" smtClean="0"/>
              <a:t>  “The salty water burned my throat.” (taste)  #1</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senses, write down words that describe this picture….</a:t>
            </a:r>
            <a:endParaRPr lang="en-US" dirty="0"/>
          </a:p>
        </p:txBody>
      </p:sp>
      <p:pic>
        <p:nvPicPr>
          <p:cNvPr id="4" name="Content Placeholder 3" descr="HPIM3394.JPG"/>
          <p:cNvPicPr>
            <a:picLocks noGrp="1" noChangeAspect="1"/>
          </p:cNvPicPr>
          <p:nvPr>
            <p:ph idx="1"/>
          </p:nvPr>
        </p:nvPicPr>
        <p:blipFill>
          <a:blip r:embed="rId3" cstate="print"/>
          <a:stretch>
            <a:fillRect/>
          </a:stretch>
        </p:blipFill>
        <p:spPr>
          <a:xfrm>
            <a:off x="1554006" y="1600200"/>
            <a:ext cx="6035988" cy="452596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senses, write down words that describe this picture….</a:t>
            </a:r>
            <a:endParaRPr lang="en-US" dirty="0"/>
          </a:p>
        </p:txBody>
      </p:sp>
      <p:pic>
        <p:nvPicPr>
          <p:cNvPr id="5" name="Content Placeholder 4" descr="Where cheeseburger.jpg"/>
          <p:cNvPicPr>
            <a:picLocks noGrp="1" noChangeAspect="1"/>
          </p:cNvPicPr>
          <p:nvPr>
            <p:ph idx="1"/>
          </p:nvPr>
        </p:nvPicPr>
        <p:blipFill>
          <a:blip r:embed="rId3" cstate="print"/>
          <a:stretch>
            <a:fillRect/>
          </a:stretch>
        </p:blipFill>
        <p:spPr>
          <a:xfrm>
            <a:off x="1250192" y="1600200"/>
            <a:ext cx="6643615" cy="452596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accent1"/>
                </a:solidFill>
              </a:rPr>
              <a:t>Figurative Language</a:t>
            </a:r>
            <a:endParaRPr lang="en-US" sz="4400" b="1" dirty="0">
              <a:solidFill>
                <a:schemeClr val="accent1"/>
              </a:solidFill>
            </a:endParaRPr>
          </a:p>
        </p:txBody>
      </p:sp>
      <p:sp>
        <p:nvSpPr>
          <p:cNvPr id="3" name="Content Placeholder 2"/>
          <p:cNvSpPr>
            <a:spLocks noGrp="1"/>
          </p:cNvSpPr>
          <p:nvPr>
            <p:ph idx="1"/>
          </p:nvPr>
        </p:nvSpPr>
        <p:spPr/>
        <p:txBody>
          <a:bodyPr>
            <a:normAutofit fontScale="92500"/>
          </a:bodyPr>
          <a:lstStyle/>
          <a:p>
            <a:endParaRPr lang="en-US" dirty="0" smtClean="0"/>
          </a:p>
          <a:p>
            <a:r>
              <a:rPr lang="en-US" sz="3600" b="1" dirty="0" smtClean="0"/>
              <a:t>Figurative language</a:t>
            </a:r>
            <a:r>
              <a:rPr lang="en-US" sz="3600" dirty="0" smtClean="0"/>
              <a:t>-language using figures of speech- is language that cannot be taken literally, or should not be taken literally only.</a:t>
            </a:r>
          </a:p>
          <a:p>
            <a:pPr lvl="1"/>
            <a:r>
              <a:rPr lang="en-US" sz="3600" dirty="0" smtClean="0"/>
              <a:t>A </a:t>
            </a:r>
            <a:r>
              <a:rPr lang="en-US" sz="3600" b="1" dirty="0" smtClean="0"/>
              <a:t>figure of speech </a:t>
            </a:r>
            <a:r>
              <a:rPr lang="en-US" sz="3600" dirty="0" smtClean="0"/>
              <a:t>is any way of saying something other than the ordinary way, or a way of saying one thing and meaning another. (#35 &amp; 36)</a:t>
            </a:r>
            <a:endParaRPr 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1"/>
                </a:solidFill>
              </a:rPr>
              <a:t>Metaphor</a:t>
            </a:r>
            <a:endParaRPr lang="en-US" sz="4800" dirty="0">
              <a:solidFill>
                <a:schemeClr val="accent1"/>
              </a:solidFill>
            </a:endParaRPr>
          </a:p>
        </p:txBody>
      </p:sp>
      <p:sp>
        <p:nvSpPr>
          <p:cNvPr id="3" name="Content Placeholder 2"/>
          <p:cNvSpPr>
            <a:spLocks noGrp="1"/>
          </p:cNvSpPr>
          <p:nvPr>
            <p:ph idx="1"/>
          </p:nvPr>
        </p:nvSpPr>
        <p:spPr/>
        <p:txBody>
          <a:bodyPr>
            <a:normAutofit fontScale="92500" lnSpcReduction="10000"/>
          </a:bodyPr>
          <a:lstStyle/>
          <a:p>
            <a:r>
              <a:rPr lang="en-US" sz="3600" dirty="0" smtClean="0"/>
              <a:t>A figure of speech that makes a comparison between two seemingly unlike things </a:t>
            </a:r>
            <a:r>
              <a:rPr lang="en-US" sz="3600" b="1" dirty="0" smtClean="0"/>
              <a:t>without</a:t>
            </a:r>
            <a:r>
              <a:rPr lang="en-US" sz="3600" dirty="0" smtClean="0"/>
              <a:t> using the connective words </a:t>
            </a:r>
            <a:r>
              <a:rPr lang="en-US" sz="3600" i="1" dirty="0" smtClean="0"/>
              <a:t>like, as, than</a:t>
            </a:r>
            <a:r>
              <a:rPr lang="en-US" sz="3600" dirty="0" smtClean="0"/>
              <a:t>, or </a:t>
            </a:r>
            <a:r>
              <a:rPr lang="en-US" sz="3600" i="1" dirty="0" smtClean="0"/>
              <a:t>resembles</a:t>
            </a:r>
            <a:r>
              <a:rPr lang="en-US" sz="3600" dirty="0" smtClean="0"/>
              <a:t>. (#6)</a:t>
            </a:r>
          </a:p>
          <a:p>
            <a:r>
              <a:rPr lang="en-US" sz="3600" b="1" dirty="0" smtClean="0"/>
              <a:t>Spring</a:t>
            </a:r>
            <a:r>
              <a:rPr lang="en-US" sz="3600" dirty="0" smtClean="0"/>
              <a:t> by William Shakespeare</a:t>
            </a:r>
          </a:p>
          <a:p>
            <a:pPr lvl="1"/>
            <a:r>
              <a:rPr lang="en-US" sz="3400" i="1" dirty="0" smtClean="0"/>
              <a:t>When daisies pried and violets blue,/</a:t>
            </a:r>
          </a:p>
          <a:p>
            <a:pPr lvl="1">
              <a:buNone/>
            </a:pPr>
            <a:r>
              <a:rPr lang="en-US" sz="3400" i="1" dirty="0" smtClean="0"/>
              <a:t>		And lady-smocks all silver-white…</a:t>
            </a:r>
          </a:p>
          <a:p>
            <a:r>
              <a:rPr lang="en-US" sz="3600" dirty="0" smtClean="0"/>
              <a:t>Shakespeare is comparing spring flowers with women’s clothing.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What is Poetry?</a:t>
            </a:r>
            <a:endParaRPr lang="en-US" dirty="0"/>
          </a:p>
        </p:txBody>
      </p:sp>
      <p:sp>
        <p:nvSpPr>
          <p:cNvPr id="5" name="Text Placeholder 4"/>
          <p:cNvSpPr>
            <a:spLocks noGrp="1"/>
          </p:cNvSpPr>
          <p:nvPr>
            <p:ph type="body" idx="1"/>
          </p:nvPr>
        </p:nvSpPr>
        <p:spPr>
          <a:xfrm>
            <a:off x="914400" y="1447800"/>
            <a:ext cx="3733800" cy="1143000"/>
          </a:xfrm>
        </p:spPr>
        <p:txBody>
          <a:bodyPr>
            <a:normAutofit lnSpcReduction="10000"/>
          </a:bodyPr>
          <a:lstStyle/>
          <a:p>
            <a:r>
              <a:rPr lang="en-US" dirty="0" smtClean="0"/>
              <a:t>It makes ordinary experiences into life experiences for all</a:t>
            </a:r>
            <a:endParaRPr lang="en-US" dirty="0"/>
          </a:p>
        </p:txBody>
      </p:sp>
      <p:pic>
        <p:nvPicPr>
          <p:cNvPr id="4" name="Content Placeholder 3" descr="Picture 082.jpg"/>
          <p:cNvPicPr>
            <a:picLocks noGrp="1" noChangeAspect="1"/>
          </p:cNvPicPr>
          <p:nvPr>
            <p:ph sz="half" idx="2"/>
          </p:nvPr>
        </p:nvPicPr>
        <p:blipFill>
          <a:blip r:embed="rId3" cstate="print"/>
          <a:stretch>
            <a:fillRect/>
          </a:stretch>
        </p:blipFill>
        <p:spPr>
          <a:xfrm>
            <a:off x="611086" y="2749824"/>
            <a:ext cx="3732415" cy="2801389"/>
          </a:xfrm>
        </p:spPr>
      </p:pic>
      <p:sp>
        <p:nvSpPr>
          <p:cNvPr id="7" name="Content Placeholder 6"/>
          <p:cNvSpPr>
            <a:spLocks noGrp="1"/>
          </p:cNvSpPr>
          <p:nvPr>
            <p:ph sz="quarter" idx="4"/>
          </p:nvPr>
        </p:nvSpPr>
        <p:spPr>
          <a:xfrm>
            <a:off x="4953000" y="1066800"/>
            <a:ext cx="3733800" cy="5067300"/>
          </a:xfrm>
        </p:spPr>
        <p:txBody>
          <a:bodyPr>
            <a:noAutofit/>
          </a:bodyPr>
          <a:lstStyle/>
          <a:p>
            <a:r>
              <a:rPr lang="en-US" sz="3600" dirty="0" smtClean="0"/>
              <a:t>Poetry might be defined as a kind language that says more and says it more intensely than does ordinary language.</a:t>
            </a:r>
          </a:p>
          <a:p>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Write a metaphor from viewing this picture.</a:t>
            </a:r>
            <a:endParaRPr lang="en-US" dirty="0"/>
          </a:p>
        </p:txBody>
      </p:sp>
      <p:pic>
        <p:nvPicPr>
          <p:cNvPr id="4" name="Content Placeholder 3" descr="Picture 071.jpg"/>
          <p:cNvPicPr>
            <a:picLocks noGrp="1" noChangeAspect="1"/>
          </p:cNvPicPr>
          <p:nvPr>
            <p:ph idx="1"/>
          </p:nvPr>
        </p:nvPicPr>
        <p:blipFill>
          <a:blip r:embed="rId3" cstate="print"/>
          <a:stretch>
            <a:fillRect/>
          </a:stretch>
        </p:blipFill>
        <p:spPr>
          <a:xfrm>
            <a:off x="1554006" y="1600200"/>
            <a:ext cx="6035988" cy="452596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accent1"/>
                </a:solidFill>
              </a:rPr>
              <a:t>Simile</a:t>
            </a:r>
            <a:endParaRPr lang="en-US" sz="5400" dirty="0">
              <a:solidFill>
                <a:schemeClr val="accent1"/>
              </a:solidFill>
            </a:endParaRPr>
          </a:p>
        </p:txBody>
      </p:sp>
      <p:sp>
        <p:nvSpPr>
          <p:cNvPr id="3" name="Content Placeholder 2"/>
          <p:cNvSpPr>
            <a:spLocks noGrp="1"/>
          </p:cNvSpPr>
          <p:nvPr>
            <p:ph idx="1"/>
          </p:nvPr>
        </p:nvSpPr>
        <p:spPr/>
        <p:txBody>
          <a:bodyPr>
            <a:normAutofit fontScale="62500" lnSpcReduction="20000"/>
          </a:bodyPr>
          <a:lstStyle/>
          <a:p>
            <a:r>
              <a:rPr lang="en-US" sz="4000" dirty="0" smtClean="0"/>
              <a:t>A figure or speech that makes a comparison between two seemingly unlike things by </a:t>
            </a:r>
            <a:r>
              <a:rPr lang="en-US" sz="4000" b="1" dirty="0" smtClean="0"/>
              <a:t>using</a:t>
            </a:r>
            <a:r>
              <a:rPr lang="en-US" sz="4000" dirty="0" smtClean="0"/>
              <a:t> </a:t>
            </a:r>
            <a:r>
              <a:rPr lang="en-US" sz="4000" i="1" dirty="0" smtClean="0"/>
              <a:t>like, as, than, </a:t>
            </a:r>
            <a:r>
              <a:rPr lang="en-US" sz="4000" dirty="0" smtClean="0"/>
              <a:t>or </a:t>
            </a:r>
            <a:r>
              <a:rPr lang="en-US" sz="4000" i="1" dirty="0" smtClean="0"/>
              <a:t>resembles. (#7)</a:t>
            </a:r>
          </a:p>
          <a:p>
            <a:r>
              <a:rPr lang="en-US" sz="4000" b="1" dirty="0" smtClean="0"/>
              <a:t>The Guitarist Tunes up</a:t>
            </a:r>
            <a:r>
              <a:rPr lang="en-US" sz="4000" dirty="0" smtClean="0"/>
              <a:t> by Frances Cornford</a:t>
            </a:r>
          </a:p>
          <a:p>
            <a:pPr>
              <a:buNone/>
            </a:pPr>
            <a:r>
              <a:rPr lang="en-US" sz="4000" dirty="0" smtClean="0"/>
              <a:t>	</a:t>
            </a:r>
            <a:r>
              <a:rPr lang="en-US" sz="4000" i="1" dirty="0" smtClean="0"/>
              <a:t>With what attentive courtesy he bent/Over his instrument;/Not as a lordly conqueror who could/Command both wire and wood,/But as a man with a loved woman might,/Inquiring with delight/What slight essential things she had to say/Before they started, he and she, to play.</a:t>
            </a:r>
          </a:p>
          <a:p>
            <a:r>
              <a:rPr lang="en-US" sz="4000" dirty="0" smtClean="0"/>
              <a:t>The speaker is comparing the guitarist love and skill for playing his guitar with that of a man who is in love with a woman.</a:t>
            </a:r>
            <a:endParaRPr lang="en-US" sz="4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a simile using this picture.</a:t>
            </a:r>
            <a:endParaRPr lang="en-US" dirty="0"/>
          </a:p>
        </p:txBody>
      </p:sp>
      <p:pic>
        <p:nvPicPr>
          <p:cNvPr id="4" name="Content Placeholder 3" descr="Vampyric.jpg"/>
          <p:cNvPicPr>
            <a:picLocks noGrp="1" noChangeAspect="1"/>
          </p:cNvPicPr>
          <p:nvPr>
            <p:ph idx="1"/>
          </p:nvPr>
        </p:nvPicPr>
        <p:blipFill>
          <a:blip r:embed="rId3" cstate="print"/>
          <a:stretch>
            <a:fillRect/>
          </a:stretch>
        </p:blipFill>
        <p:spPr>
          <a:xfrm>
            <a:off x="3116281" y="1600200"/>
            <a:ext cx="2911438" cy="452596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US" sz="4800" dirty="0" smtClean="0">
                <a:solidFill>
                  <a:schemeClr val="accent1"/>
                </a:solidFill>
              </a:rPr>
              <a:t>Extended Metaphor</a:t>
            </a:r>
            <a:endParaRPr lang="en-US" sz="4800" dirty="0">
              <a:solidFill>
                <a:schemeClr val="accent1"/>
              </a:solidFill>
            </a:endParaRPr>
          </a:p>
        </p:txBody>
      </p:sp>
      <p:sp>
        <p:nvSpPr>
          <p:cNvPr id="3" name="Content Placeholder 2"/>
          <p:cNvSpPr>
            <a:spLocks noGrp="1"/>
          </p:cNvSpPr>
          <p:nvPr>
            <p:ph idx="1"/>
          </p:nvPr>
        </p:nvSpPr>
        <p:spPr>
          <a:xfrm>
            <a:off x="914400" y="914400"/>
            <a:ext cx="7772400" cy="5334000"/>
          </a:xfrm>
        </p:spPr>
        <p:txBody>
          <a:bodyPr>
            <a:normAutofit fontScale="62500" lnSpcReduction="20000"/>
          </a:bodyPr>
          <a:lstStyle/>
          <a:p>
            <a:r>
              <a:rPr lang="en-US" sz="4000" dirty="0" smtClean="0"/>
              <a:t>A metaphor that is extended or developed several lines of writing or even throughout an entire poem (#6A)</a:t>
            </a:r>
          </a:p>
          <a:p>
            <a:endParaRPr lang="en-US" sz="3600" dirty="0" smtClean="0"/>
          </a:p>
          <a:p>
            <a:r>
              <a:rPr lang="en-US" sz="3600" dirty="0" smtClean="0"/>
              <a:t>Example: </a:t>
            </a:r>
            <a:r>
              <a:rPr lang="en-US" sz="3600" b="1" dirty="0" smtClean="0"/>
              <a:t>The Hound</a:t>
            </a:r>
            <a:r>
              <a:rPr lang="en-US" sz="3600" dirty="0" smtClean="0"/>
              <a:t> by Robert Francis</a:t>
            </a:r>
          </a:p>
          <a:p>
            <a:pPr lvl="1">
              <a:buNone/>
            </a:pPr>
            <a:r>
              <a:rPr lang="en-US" sz="3400" i="1" dirty="0" smtClean="0"/>
              <a:t>	Life the hound/ Equivocal/ Comes at a bound/ Either to rend me/ Or to befriend me.</a:t>
            </a:r>
          </a:p>
          <a:p>
            <a:pPr lvl="1">
              <a:buNone/>
            </a:pPr>
            <a:r>
              <a:rPr lang="en-US" sz="3400" i="1" dirty="0" smtClean="0"/>
              <a:t>	I cannot tell/ The hound’s intent/Till he has sprung/At my bare hand/With teeth or tongue/Meanwhile I stand/And wait the event.</a:t>
            </a:r>
          </a:p>
          <a:p>
            <a:pPr>
              <a:buFont typeface="Arial" pitchFamily="34" charset="0"/>
              <a:buChar char="•"/>
            </a:pPr>
            <a:endParaRPr lang="en-US" sz="3600" dirty="0" smtClean="0"/>
          </a:p>
          <a:p>
            <a:pPr>
              <a:buFont typeface="Arial" pitchFamily="34" charset="0"/>
              <a:buChar char="•"/>
            </a:pPr>
            <a:r>
              <a:rPr lang="en-US" sz="3600" dirty="0" smtClean="0"/>
              <a:t>This is a metaphor comparing life, where one does not know what event will be good or bad, to that of a hound who can either come up and bite someone of lick his or her hand. It is an extended metaphor because the entire poem uses the metaphor of comparing events of life to an either friendly or evil animal. </a:t>
            </a:r>
          </a:p>
          <a:p>
            <a:pPr>
              <a:buNone/>
            </a:pPr>
            <a:endParaRPr lang="en-US" sz="3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sz="half" idx="1"/>
          </p:nvPr>
        </p:nvSpPr>
        <p:spPr/>
        <p:txBody>
          <a:bodyPr/>
          <a:lstStyle/>
          <a:p>
            <a:r>
              <a:rPr lang="en-US" sz="2800" dirty="0" smtClean="0"/>
              <a:t>Metaphors can  be  named or implied.  For this poem, the </a:t>
            </a:r>
            <a:r>
              <a:rPr lang="en-US" sz="2800" i="1" dirty="0" smtClean="0"/>
              <a:t>literal </a:t>
            </a:r>
            <a:r>
              <a:rPr lang="en-US" sz="2800" dirty="0" smtClean="0"/>
              <a:t> term is named, </a:t>
            </a:r>
            <a:r>
              <a:rPr lang="en-US" i="1" dirty="0" smtClean="0"/>
              <a:t>hound</a:t>
            </a:r>
            <a:r>
              <a:rPr lang="en-US" sz="2800" dirty="0" smtClean="0"/>
              <a:t>, and the figurative term is </a:t>
            </a:r>
            <a:r>
              <a:rPr lang="en-US" sz="2800" i="1" dirty="0" smtClean="0"/>
              <a:t>implied, life.</a:t>
            </a:r>
            <a:endParaRPr lang="en-US" sz="2800" dirty="0" smtClean="0"/>
          </a:p>
          <a:p>
            <a:endParaRPr lang="en-US" dirty="0"/>
          </a:p>
        </p:txBody>
      </p:sp>
      <p:sp>
        <p:nvSpPr>
          <p:cNvPr id="5" name="Content Placeholder 4"/>
          <p:cNvSpPr>
            <a:spLocks noGrp="1"/>
          </p:cNvSpPr>
          <p:nvPr>
            <p:ph sz="half" idx="2"/>
          </p:nvPr>
        </p:nvSpPr>
        <p:spPr/>
        <p:txBody>
          <a:bodyPr>
            <a:normAutofit/>
          </a:bodyPr>
          <a:lstStyle/>
          <a:p>
            <a:r>
              <a:rPr lang="en-US" sz="4000" dirty="0" smtClean="0"/>
              <a:t>Find a poem that is an example of an extended metaphor.</a:t>
            </a:r>
            <a:endParaRPr lang="en-US" sz="4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1"/>
                </a:solidFill>
              </a:rPr>
              <a:t>Personification</a:t>
            </a:r>
            <a:endParaRPr lang="en-US" sz="4800" dirty="0">
              <a:solidFill>
                <a:schemeClr val="accent1"/>
              </a:solidFill>
            </a:endParaRPr>
          </a:p>
        </p:txBody>
      </p:sp>
      <p:sp>
        <p:nvSpPr>
          <p:cNvPr id="3" name="Content Placeholder 2"/>
          <p:cNvSpPr>
            <a:spLocks noGrp="1"/>
          </p:cNvSpPr>
          <p:nvPr>
            <p:ph idx="1"/>
          </p:nvPr>
        </p:nvSpPr>
        <p:spPr/>
        <p:txBody>
          <a:bodyPr>
            <a:normAutofit/>
          </a:bodyPr>
          <a:lstStyle/>
          <a:p>
            <a:r>
              <a:rPr lang="en-US" sz="4400" dirty="0" smtClean="0"/>
              <a:t>A kind of metaphor in which a non-human thing or quality is talked about as if it were human</a:t>
            </a:r>
          </a:p>
          <a:p>
            <a:r>
              <a:rPr lang="en-US" sz="4400" dirty="0" smtClean="0"/>
              <a:t>“Out in the porch’s sagging floor/ Leaves got up in  coil and hissed.” (#8)</a:t>
            </a:r>
            <a:endParaRPr lang="en-US" sz="4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
            </a:r>
            <a:endParaRPr lang="en-US" dirty="0"/>
          </a:p>
        </p:txBody>
      </p:sp>
      <p:sp>
        <p:nvSpPr>
          <p:cNvPr id="7" name="Text Placeholder 6"/>
          <p:cNvSpPr>
            <a:spLocks noGrp="1"/>
          </p:cNvSpPr>
          <p:nvPr>
            <p:ph type="body" idx="1"/>
          </p:nvPr>
        </p:nvSpPr>
        <p:spPr>
          <a:xfrm>
            <a:off x="914400" y="609600"/>
            <a:ext cx="7467600" cy="1600200"/>
          </a:xfrm>
        </p:spPr>
        <p:txBody>
          <a:bodyPr/>
          <a:lstStyle/>
          <a:p>
            <a:r>
              <a:rPr lang="en-US" sz="3600" dirty="0" smtClean="0"/>
              <a:t>Write a paragraph on each giving these subjects personification</a:t>
            </a:r>
            <a:endParaRPr lang="en-US" sz="3600" dirty="0"/>
          </a:p>
        </p:txBody>
      </p:sp>
      <p:pic>
        <p:nvPicPr>
          <p:cNvPr id="6" name="Content Placeholder 5" descr="Cheezey!!!.jpg"/>
          <p:cNvPicPr>
            <a:picLocks noGrp="1" noChangeAspect="1"/>
          </p:cNvPicPr>
          <p:nvPr>
            <p:ph sz="half" idx="2"/>
          </p:nvPr>
        </p:nvPicPr>
        <p:blipFill>
          <a:blip r:embed="rId3" cstate="print"/>
          <a:stretch>
            <a:fillRect/>
          </a:stretch>
        </p:blipFill>
        <p:spPr>
          <a:xfrm>
            <a:off x="611086" y="2749824"/>
            <a:ext cx="3732415" cy="2801389"/>
          </a:xfrm>
        </p:spPr>
      </p:pic>
      <p:pic>
        <p:nvPicPr>
          <p:cNvPr id="10" name="Content Placeholder 9" descr="Caution.JPG"/>
          <p:cNvPicPr>
            <a:picLocks noGrp="1" noChangeAspect="1"/>
          </p:cNvPicPr>
          <p:nvPr>
            <p:ph sz="quarter" idx="4"/>
          </p:nvPr>
        </p:nvPicPr>
        <p:blipFill>
          <a:blip r:embed="rId4" cstate="print"/>
          <a:stretch>
            <a:fillRect/>
          </a:stretch>
        </p:blipFill>
        <p:spPr>
          <a:xfrm>
            <a:off x="4799705" y="2749824"/>
            <a:ext cx="3732415" cy="2801389"/>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6A02E"/>
                </a:solidFill>
              </a:rPr>
              <a:t>Synecdoche and Metonymy</a:t>
            </a:r>
            <a:endParaRPr lang="en-US" dirty="0">
              <a:solidFill>
                <a:srgbClr val="36A02E"/>
              </a:solidFill>
            </a:endParaRPr>
          </a:p>
        </p:txBody>
      </p:sp>
      <p:sp>
        <p:nvSpPr>
          <p:cNvPr id="3" name="Content Placeholder 2"/>
          <p:cNvSpPr>
            <a:spLocks noGrp="1"/>
          </p:cNvSpPr>
          <p:nvPr>
            <p:ph idx="1"/>
          </p:nvPr>
        </p:nvSpPr>
        <p:spPr/>
        <p:txBody>
          <a:bodyPr>
            <a:normAutofit/>
          </a:bodyPr>
          <a:lstStyle/>
          <a:p>
            <a:r>
              <a:rPr lang="en-US" sz="2800" b="1" dirty="0" smtClean="0"/>
              <a:t>Synecdoche is the use of the part for the whole.</a:t>
            </a:r>
          </a:p>
          <a:p>
            <a:pPr>
              <a:buNone/>
            </a:pPr>
            <a:r>
              <a:rPr lang="en-US" sz="2800" dirty="0" smtClean="0"/>
              <a:t>	Example: “The Hippocratic eye will see/In nakedness, anatomy…”  The poet uses </a:t>
            </a:r>
            <a:r>
              <a:rPr lang="en-US" sz="2800" i="1" dirty="0" smtClean="0"/>
              <a:t>Hippocratic</a:t>
            </a:r>
            <a:r>
              <a:rPr lang="en-US" sz="2800" dirty="0" smtClean="0"/>
              <a:t> to represent a doctor. (#37)</a:t>
            </a:r>
          </a:p>
          <a:p>
            <a:pPr>
              <a:buFont typeface="Arial" pitchFamily="34" charset="0"/>
              <a:buChar char="•"/>
            </a:pPr>
            <a:r>
              <a:rPr lang="en-US" sz="2800" b="1" dirty="0" smtClean="0"/>
              <a:t>Metonymy is the use of something closely related for the thing actually meant.</a:t>
            </a:r>
          </a:p>
          <a:p>
            <a:pPr lvl="1">
              <a:buNone/>
            </a:pPr>
            <a:r>
              <a:rPr lang="en-US" sz="2800" dirty="0" smtClean="0"/>
              <a:t>Example: … “as if to keep / The life from spilling,” in which the poet literally means to keep the blood from spilling. (#38)</a:t>
            </a:r>
          </a:p>
          <a:p>
            <a:pPr>
              <a:buNone/>
            </a:pP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Apostrophe</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An </a:t>
            </a:r>
            <a:r>
              <a:rPr lang="en-US" b="1" dirty="0" smtClean="0"/>
              <a:t>apostrophe </a:t>
            </a:r>
            <a:r>
              <a:rPr lang="en-US" dirty="0" smtClean="0"/>
              <a:t>is addressing someone who is absent or dead, or something nonhuman as if that person or thing were present and alive and could reply to what the speaker is saying.</a:t>
            </a:r>
          </a:p>
          <a:p>
            <a:r>
              <a:rPr lang="en-US" dirty="0" smtClean="0"/>
              <a:t>Example: </a:t>
            </a:r>
            <a:r>
              <a:rPr lang="en-US" sz="2400" i="1" dirty="0" smtClean="0"/>
              <a:t>Western wind, when wilt thou blow,</a:t>
            </a:r>
          </a:p>
          <a:p>
            <a:pPr lvl="4">
              <a:buNone/>
            </a:pPr>
            <a:r>
              <a:rPr lang="en-US" sz="2400" i="1" dirty="0" smtClean="0"/>
              <a:t>	  The small rain down can rain?</a:t>
            </a:r>
          </a:p>
          <a:p>
            <a:pPr lvl="4">
              <a:buNone/>
            </a:pPr>
            <a:r>
              <a:rPr lang="en-US" sz="2400" i="1" dirty="0" smtClean="0"/>
              <a:t>	Christ! If my love were in my arms,</a:t>
            </a:r>
          </a:p>
          <a:p>
            <a:pPr lvl="4">
              <a:buNone/>
            </a:pPr>
            <a:r>
              <a:rPr lang="en-US" sz="2400" i="1" dirty="0" smtClean="0"/>
              <a:t>	And I in my bed again!  (Anonymous)</a:t>
            </a:r>
          </a:p>
          <a:p>
            <a:pPr>
              <a:buFont typeface="Arial" pitchFamily="34" charset="0"/>
              <a:buChar char="•"/>
            </a:pPr>
            <a:r>
              <a:rPr lang="en-US" sz="3000" dirty="0" smtClean="0"/>
              <a:t>The speaker is addressing the wind.</a:t>
            </a:r>
            <a:endParaRPr lang="en-US" sz="3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1"/>
                </a:solidFill>
              </a:rPr>
              <a:t>Symbol</a:t>
            </a:r>
            <a:endParaRPr lang="en-US" sz="4800" dirty="0">
              <a:solidFill>
                <a:schemeClr val="accent1"/>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t>A person, place, thing, or event that stands for itself and something beyond itself #(40)</a:t>
            </a:r>
          </a:p>
          <a:p>
            <a:r>
              <a:rPr lang="en-US" sz="4800" dirty="0" smtClean="0"/>
              <a:t>As in “The Road Not Taken,” by Robert Frost, the reader realizes that the </a:t>
            </a:r>
            <a:r>
              <a:rPr lang="en-US" sz="4800" i="1" dirty="0" smtClean="0"/>
              <a:t>road</a:t>
            </a:r>
            <a:r>
              <a:rPr lang="en-US" sz="4800" dirty="0" smtClean="0"/>
              <a:t> is a symbol that represents any choice in life between alternatives.</a:t>
            </a:r>
            <a:endParaRPr lang="en-US" sz="4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Poetry is universal</a:t>
            </a:r>
            <a:endParaRPr lang="en-US" dirty="0">
              <a:solidFill>
                <a:srgbClr val="7030A0"/>
              </a:solidFill>
            </a:endParaRPr>
          </a:p>
        </p:txBody>
      </p:sp>
      <p:sp>
        <p:nvSpPr>
          <p:cNvPr id="3" name="Content Placeholder 2"/>
          <p:cNvSpPr>
            <a:spLocks noGrp="1"/>
          </p:cNvSpPr>
          <p:nvPr>
            <p:ph idx="1"/>
          </p:nvPr>
        </p:nvSpPr>
        <p:spPr/>
        <p:txBody>
          <a:bodyPr>
            <a:normAutofit lnSpcReduction="10000"/>
          </a:bodyPr>
          <a:lstStyle/>
          <a:p>
            <a:r>
              <a:rPr lang="en-US" sz="3600" dirty="0" smtClean="0"/>
              <a:t>Poetry is as universal as language and almost as ancient.</a:t>
            </a:r>
          </a:p>
          <a:p>
            <a:r>
              <a:rPr lang="en-US" sz="4400" dirty="0" smtClean="0">
                <a:solidFill>
                  <a:srgbClr val="FF0000"/>
                </a:solidFill>
              </a:rPr>
              <a:t>Why? </a:t>
            </a:r>
          </a:p>
          <a:p>
            <a:pPr lvl="1"/>
            <a:r>
              <a:rPr lang="en-US" sz="3600" dirty="0" smtClean="0"/>
              <a:t>1) Poetry gives pleasure and enjoyment.</a:t>
            </a:r>
          </a:p>
          <a:p>
            <a:pPr lvl="1"/>
            <a:r>
              <a:rPr lang="en-US" sz="3600" dirty="0" smtClean="0"/>
              <a:t>2) It is regarded as important because it has a unique value in fully realizing life.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What do </a:t>
            </a:r>
            <a:r>
              <a:rPr lang="en-US" dirty="0" smtClean="0"/>
              <a:t>these symbols mean?</a:t>
            </a:r>
            <a:endParaRPr lang="en-US" dirty="0"/>
          </a:p>
        </p:txBody>
      </p:sp>
      <p:pic>
        <p:nvPicPr>
          <p:cNvPr id="1026" name="Picture 2" descr="C:\Program Files\Microsoft Office\MEDIA\CAGCAT10\j0300840.wmf"/>
          <p:cNvPicPr>
            <a:picLocks noGrp="1" noChangeAspect="1" noChangeArrowheads="1"/>
          </p:cNvPicPr>
          <p:nvPr>
            <p:ph sz="half" idx="2"/>
          </p:nvPr>
        </p:nvPicPr>
        <p:blipFill>
          <a:blip r:embed="rId3" cstate="print"/>
          <a:stretch>
            <a:fillRect/>
          </a:stretch>
        </p:blipFill>
        <p:spPr bwMode="auto">
          <a:xfrm>
            <a:off x="685800" y="1371600"/>
            <a:ext cx="3384042" cy="2821838"/>
          </a:xfrm>
          <a:prstGeom prst="rect">
            <a:avLst/>
          </a:prstGeom>
          <a:noFill/>
        </p:spPr>
      </p:pic>
      <p:pic>
        <p:nvPicPr>
          <p:cNvPr id="1027" name="Picture 3" descr="C:\Program Files\Microsoft Office\MEDIA\CAGCAT10\j0230876.wmf"/>
          <p:cNvPicPr>
            <a:picLocks noGrp="1" noChangeAspect="1" noChangeArrowheads="1"/>
          </p:cNvPicPr>
          <p:nvPr>
            <p:ph sz="quarter" idx="4"/>
          </p:nvPr>
        </p:nvPicPr>
        <p:blipFill>
          <a:blip r:embed="rId4" cstate="print"/>
          <a:srcRect/>
          <a:stretch>
            <a:fillRect/>
          </a:stretch>
        </p:blipFill>
        <p:spPr bwMode="auto">
          <a:xfrm>
            <a:off x="4724400" y="1371600"/>
            <a:ext cx="3419192" cy="3443335"/>
          </a:xfrm>
          <a:prstGeom prst="rect">
            <a:avLst/>
          </a:prstGeom>
          <a:noFill/>
        </p:spPr>
      </p:pic>
      <p:sp>
        <p:nvSpPr>
          <p:cNvPr id="10" name="TextBox 9"/>
          <p:cNvSpPr txBox="1"/>
          <p:nvPr/>
        </p:nvSpPr>
        <p:spPr>
          <a:xfrm rot="489277">
            <a:off x="580367" y="4604662"/>
            <a:ext cx="7391400" cy="1323439"/>
          </a:xfrm>
          <a:prstGeom prst="rect">
            <a:avLst/>
          </a:prstGeom>
          <a:noFill/>
        </p:spPr>
        <p:txBody>
          <a:bodyPr wrap="square" rtlCol="0">
            <a:spAutoFit/>
          </a:bodyPr>
          <a:lstStyle/>
          <a:p>
            <a:r>
              <a:rPr lang="en-US" sz="4000" dirty="0" smtClean="0"/>
              <a:t>Make four symbols of your own and tell what they represent?</a:t>
            </a:r>
            <a:endParaRPr lang="en-US" sz="4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Allegory</a:t>
            </a:r>
            <a:endParaRPr lang="en-US" dirty="0">
              <a:solidFill>
                <a:srgbClr val="002060"/>
              </a:solidFill>
            </a:endParaRPr>
          </a:p>
        </p:txBody>
      </p:sp>
      <p:sp>
        <p:nvSpPr>
          <p:cNvPr id="3" name="Content Placeholder 2"/>
          <p:cNvSpPr>
            <a:spLocks noGrp="1"/>
          </p:cNvSpPr>
          <p:nvPr>
            <p:ph idx="1"/>
          </p:nvPr>
        </p:nvSpPr>
        <p:spPr/>
        <p:txBody>
          <a:bodyPr>
            <a:normAutofit fontScale="92500"/>
          </a:bodyPr>
          <a:lstStyle/>
          <a:p>
            <a:r>
              <a:rPr lang="en-US" sz="3600" b="1" dirty="0" smtClean="0"/>
              <a:t>Allegory</a:t>
            </a:r>
            <a:r>
              <a:rPr lang="en-US" sz="3600" dirty="0" smtClean="0"/>
              <a:t> is a narrative or description that has a second meaning beneath the surface. (41)</a:t>
            </a:r>
          </a:p>
          <a:p>
            <a:r>
              <a:rPr lang="en-US" sz="3600" dirty="0" smtClean="0"/>
              <a:t>Allegory is less popular in modern literature than it was in medieval and Renaissance, and it is much less often found in short poems than in long narrative works such as </a:t>
            </a:r>
            <a:r>
              <a:rPr lang="en-US" sz="3600" i="1" dirty="0" smtClean="0"/>
              <a:t>The Faerie Queene, Everyman, </a:t>
            </a:r>
            <a:r>
              <a:rPr lang="en-US" sz="3600" dirty="0" smtClean="0"/>
              <a:t>and </a:t>
            </a:r>
            <a:r>
              <a:rPr lang="en-US" sz="3600" i="1" dirty="0" smtClean="0"/>
              <a:t>Pilgrim's Progress.</a:t>
            </a:r>
            <a:r>
              <a:rPr lang="en-US" sz="3600" dirty="0" smtClean="0"/>
              <a:t> </a:t>
            </a:r>
            <a:endParaRPr lang="en-US" sz="3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1"/>
                </a:solidFill>
              </a:rPr>
              <a:t>Allusion</a:t>
            </a:r>
            <a:endParaRPr lang="en-US" sz="4800" dirty="0">
              <a:solidFill>
                <a:schemeClr val="accent1"/>
              </a:solidFill>
            </a:endParaRPr>
          </a:p>
        </p:txBody>
      </p:sp>
      <p:sp>
        <p:nvSpPr>
          <p:cNvPr id="3" name="Content Placeholder 2"/>
          <p:cNvSpPr>
            <a:spLocks noGrp="1"/>
          </p:cNvSpPr>
          <p:nvPr>
            <p:ph idx="1"/>
          </p:nvPr>
        </p:nvSpPr>
        <p:spPr/>
        <p:txBody>
          <a:bodyPr>
            <a:normAutofit fontScale="92500" lnSpcReduction="10000"/>
          </a:bodyPr>
          <a:lstStyle/>
          <a:p>
            <a:r>
              <a:rPr lang="en-US" sz="4000" dirty="0" smtClean="0"/>
              <a:t>A reference to a statement, person, place, event, or thing that is known from literature, history, religion, myth, art, politics, sports, science, etc. (#30)</a:t>
            </a:r>
          </a:p>
          <a:p>
            <a:r>
              <a:rPr lang="en-US" sz="4000" dirty="0" smtClean="0"/>
              <a:t>Example: “Her garden was a competitor to The Garden of Eden.”</a:t>
            </a:r>
          </a:p>
          <a:p>
            <a:pPr lvl="1">
              <a:buNone/>
            </a:pPr>
            <a:r>
              <a:rPr lang="en-US" sz="3200" dirty="0" smtClean="0"/>
              <a:t>The Garden of Eden is an allusion to the Biblical story of Adam and Eve</a:t>
            </a:r>
          </a:p>
          <a:p>
            <a:pPr>
              <a:buNone/>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Write down some allusions you may have heard used by yourself or others.</a:t>
            </a:r>
            <a:endParaRPr lang="en-US" dirty="0"/>
          </a:p>
        </p:txBody>
      </p:sp>
      <p:sp>
        <p:nvSpPr>
          <p:cNvPr id="5" name="Text Placeholder 4"/>
          <p:cNvSpPr>
            <a:spLocks noGrp="1"/>
          </p:cNvSpPr>
          <p:nvPr>
            <p:ph type="body" idx="1"/>
          </p:nvPr>
        </p:nvSpPr>
        <p:spPr/>
        <p:txBody>
          <a:bodyPr/>
          <a:lstStyle/>
          <a:p>
            <a:r>
              <a:rPr lang="en-US" dirty="0" smtClean="0"/>
              <a:t>Religious allusions?</a:t>
            </a:r>
            <a:endParaRPr lang="en-US" dirty="0"/>
          </a:p>
        </p:txBody>
      </p:sp>
      <p:pic>
        <p:nvPicPr>
          <p:cNvPr id="4" name="Content Placeholder 3" descr="HPIM3378.JPG"/>
          <p:cNvPicPr>
            <a:picLocks noGrp="1" noChangeAspect="1"/>
          </p:cNvPicPr>
          <p:nvPr>
            <p:ph sz="half" idx="2"/>
          </p:nvPr>
        </p:nvPicPr>
        <p:blipFill>
          <a:blip r:embed="rId3" cstate="print"/>
          <a:stretch>
            <a:fillRect/>
          </a:stretch>
        </p:blipFill>
        <p:spPr>
          <a:xfrm>
            <a:off x="611086" y="2749824"/>
            <a:ext cx="3732415" cy="2801389"/>
          </a:xfrm>
        </p:spPr>
      </p:pic>
      <p:sp>
        <p:nvSpPr>
          <p:cNvPr id="6" name="Text Placeholder 5"/>
          <p:cNvSpPr>
            <a:spLocks noGrp="1"/>
          </p:cNvSpPr>
          <p:nvPr>
            <p:ph type="body" sz="quarter" idx="3"/>
          </p:nvPr>
        </p:nvSpPr>
        <p:spPr/>
        <p:txBody>
          <a:bodyPr/>
          <a:lstStyle/>
          <a:p>
            <a:r>
              <a:rPr lang="en-US" dirty="0" smtClean="0"/>
              <a:t>Science?     Literature?</a:t>
            </a:r>
            <a:endParaRPr lang="en-US" dirty="0"/>
          </a:p>
        </p:txBody>
      </p:sp>
      <p:pic>
        <p:nvPicPr>
          <p:cNvPr id="2050" name="Picture 2" descr="C:\Program Files\Microsoft Office\MEDIA\CAGCAT10\j0301076.wmf"/>
          <p:cNvPicPr>
            <a:picLocks noGrp="1" noChangeAspect="1" noChangeArrowheads="1"/>
          </p:cNvPicPr>
          <p:nvPr>
            <p:ph sz="quarter" idx="4"/>
          </p:nvPr>
        </p:nvPicPr>
        <p:blipFill>
          <a:blip r:embed="rId4" cstate="print"/>
          <a:srcRect/>
          <a:stretch>
            <a:fillRect/>
          </a:stretch>
        </p:blipFill>
        <p:spPr bwMode="auto">
          <a:xfrm>
            <a:off x="5257800" y="2819400"/>
            <a:ext cx="3048000" cy="27813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1"/>
                </a:solidFill>
              </a:rPr>
              <a:t>Oxymoron</a:t>
            </a:r>
            <a:endParaRPr lang="en-US" sz="4800" dirty="0">
              <a:solidFill>
                <a:schemeClr val="accent1"/>
              </a:solidFill>
            </a:endParaRPr>
          </a:p>
        </p:txBody>
      </p:sp>
      <p:sp>
        <p:nvSpPr>
          <p:cNvPr id="3" name="Content Placeholder 2"/>
          <p:cNvSpPr>
            <a:spLocks noGrp="1"/>
          </p:cNvSpPr>
          <p:nvPr>
            <p:ph idx="1"/>
          </p:nvPr>
        </p:nvSpPr>
        <p:spPr/>
        <p:txBody>
          <a:bodyPr>
            <a:normAutofit/>
          </a:bodyPr>
          <a:lstStyle/>
          <a:p>
            <a:r>
              <a:rPr lang="en-US" sz="4400" dirty="0" smtClean="0"/>
              <a:t>Two words used together which seem to be in contradiction (#42)</a:t>
            </a:r>
          </a:p>
          <a:p>
            <a:pPr lvl="1"/>
            <a:r>
              <a:rPr lang="en-US" sz="4200" i="1" dirty="0" smtClean="0"/>
              <a:t>Sweet and sour</a:t>
            </a:r>
          </a:p>
          <a:p>
            <a:pPr lvl="1"/>
            <a:r>
              <a:rPr lang="en-US" sz="4200" i="1" dirty="0" smtClean="0"/>
              <a:t>Thunderous silence</a:t>
            </a:r>
          </a:p>
          <a:p>
            <a:pPr lvl="1"/>
            <a:r>
              <a:rPr lang="en-US" sz="4200" i="1" dirty="0" smtClean="0"/>
              <a:t>Prehistoric history</a:t>
            </a:r>
          </a:p>
          <a:p>
            <a:pPr lvl="1"/>
            <a:r>
              <a:rPr lang="en-US" sz="4200" i="1" dirty="0" smtClean="0">
                <a:solidFill>
                  <a:schemeClr val="accent1"/>
                </a:solidFill>
              </a:rPr>
              <a:t>Can you think of more….?</a:t>
            </a:r>
            <a:endParaRPr lang="en-US" sz="4200" i="1" dirty="0">
              <a:solidFill>
                <a:schemeClr val="accent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1"/>
                </a:solidFill>
              </a:rPr>
              <a:t>Onomatopoeia</a:t>
            </a:r>
            <a:endParaRPr lang="en-US" sz="4800" dirty="0">
              <a:solidFill>
                <a:schemeClr val="accent1"/>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t>The use of a word whose sound imitates or suggest its meaning (#28)</a:t>
            </a:r>
          </a:p>
          <a:p>
            <a:pPr lvl="1"/>
            <a:r>
              <a:rPr lang="en-US" sz="4600" dirty="0" smtClean="0"/>
              <a:t>Ding, ding, ding</a:t>
            </a:r>
          </a:p>
          <a:p>
            <a:pPr lvl="1"/>
            <a:r>
              <a:rPr lang="en-US" sz="4600" dirty="0" smtClean="0"/>
              <a:t>Clank</a:t>
            </a:r>
          </a:p>
          <a:p>
            <a:pPr lvl="1"/>
            <a:r>
              <a:rPr lang="en-US" sz="4600" dirty="0" smtClean="0"/>
              <a:t>Whoosh</a:t>
            </a:r>
          </a:p>
          <a:p>
            <a:pPr lvl="1"/>
            <a:r>
              <a:rPr lang="en-US" sz="4600" dirty="0" smtClean="0">
                <a:solidFill>
                  <a:srgbClr val="FF0000"/>
                </a:solidFill>
              </a:rPr>
              <a:t>What others do you know?</a:t>
            </a:r>
          </a:p>
          <a:p>
            <a:pPr lvl="1">
              <a:buNone/>
            </a:pPr>
            <a:endParaRPr lang="en-US" sz="4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1"/>
                </a:solidFill>
              </a:rPr>
              <a:t>Hyperbole and Understatement</a:t>
            </a:r>
            <a:endParaRPr lang="en-US" sz="4800" dirty="0">
              <a:solidFill>
                <a:schemeClr val="accent1"/>
              </a:solidFill>
            </a:endParaRPr>
          </a:p>
        </p:txBody>
      </p:sp>
      <p:sp>
        <p:nvSpPr>
          <p:cNvPr id="3" name="Content Placeholder 2"/>
          <p:cNvSpPr>
            <a:spLocks noGrp="1"/>
          </p:cNvSpPr>
          <p:nvPr>
            <p:ph idx="1"/>
          </p:nvPr>
        </p:nvSpPr>
        <p:spPr/>
        <p:txBody>
          <a:bodyPr>
            <a:noAutofit/>
          </a:bodyPr>
          <a:lstStyle/>
          <a:p>
            <a:r>
              <a:rPr lang="en-US" sz="2800" b="1" dirty="0" smtClean="0"/>
              <a:t>Hyperbole </a:t>
            </a:r>
            <a:r>
              <a:rPr lang="en-US" sz="2800" dirty="0" smtClean="0"/>
              <a:t>is a figure of speech that uses exaggeration to express strong emotion or create a comic effect. (#43)</a:t>
            </a:r>
          </a:p>
          <a:p>
            <a:pPr lvl="1"/>
            <a:r>
              <a:rPr lang="en-US" sz="2800" dirty="0" smtClean="0"/>
              <a:t>“I’ll die if I don’t pass this course!”</a:t>
            </a:r>
          </a:p>
          <a:p>
            <a:pPr lvl="1"/>
            <a:r>
              <a:rPr lang="en-US" sz="2800" dirty="0" smtClean="0"/>
              <a:t>“I’m starved!”</a:t>
            </a:r>
          </a:p>
          <a:p>
            <a:pPr lvl="1"/>
            <a:r>
              <a:rPr lang="en-US" sz="2800" dirty="0" smtClean="0"/>
              <a:t>“You could have knocked me over with a feather.”</a:t>
            </a:r>
          </a:p>
          <a:p>
            <a:r>
              <a:rPr lang="en-US" sz="2800" b="1" dirty="0" smtClean="0"/>
              <a:t>Understatement</a:t>
            </a:r>
            <a:r>
              <a:rPr lang="en-US" sz="2800" dirty="0" smtClean="0"/>
              <a:t> is saying less than one means. (#44)</a:t>
            </a:r>
          </a:p>
          <a:p>
            <a:pPr lvl="1"/>
            <a:r>
              <a:rPr lang="en-US" sz="2800" dirty="0" smtClean="0"/>
              <a:t>Like stating, "This looks like a nice snack” when one is looking at a table full of food.</a:t>
            </a:r>
          </a:p>
          <a:p>
            <a:r>
              <a:rPr lang="en-US" sz="2800" dirty="0" smtClean="0">
                <a:solidFill>
                  <a:srgbClr val="FF0000"/>
                </a:solidFill>
              </a:rPr>
              <a:t>Write a few hyperbole and understatements!</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Paradox</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a:bodyPr>
          <a:lstStyle/>
          <a:p>
            <a:r>
              <a:rPr lang="en-US" sz="2800" b="1" dirty="0" smtClean="0"/>
              <a:t>Paradox</a:t>
            </a:r>
            <a:r>
              <a:rPr lang="en-US" sz="2800" dirty="0" smtClean="0"/>
              <a:t> is an apparent contradiction that is nevertheless somehow true. It may be either a situation or a statement.</a:t>
            </a:r>
          </a:p>
          <a:p>
            <a:pPr lvl="1"/>
            <a:r>
              <a:rPr lang="en-US" sz="2800" dirty="0" smtClean="0"/>
              <a:t>“damn with faint praise”</a:t>
            </a:r>
          </a:p>
          <a:p>
            <a:pPr lvl="1"/>
            <a:r>
              <a:rPr lang="en-US" sz="2800" dirty="0" smtClean="0"/>
              <a:t>“cold hands and hot porridge”</a:t>
            </a:r>
          </a:p>
          <a:p>
            <a:pPr lvl="1"/>
            <a:r>
              <a:rPr lang="en-US" sz="2800" dirty="0" smtClean="0"/>
              <a:t>“fire and ice”</a:t>
            </a:r>
          </a:p>
          <a:p>
            <a:r>
              <a:rPr lang="en-US" sz="2800" dirty="0" smtClean="0"/>
              <a:t>The value of paradox is its shock value</a:t>
            </a:r>
          </a:p>
          <a:p>
            <a:r>
              <a:rPr lang="en-US" sz="2800" dirty="0" smtClean="0">
                <a:solidFill>
                  <a:srgbClr val="FF0000"/>
                </a:solidFill>
              </a:rPr>
              <a:t>Can you thing of more…?</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1"/>
                </a:solidFill>
              </a:rPr>
              <a:t>Musical Devices </a:t>
            </a:r>
            <a:endParaRPr lang="en-US" sz="4800" dirty="0">
              <a:solidFill>
                <a:schemeClr val="accent1"/>
              </a:solidFill>
            </a:endParaRPr>
          </a:p>
        </p:txBody>
      </p:sp>
      <p:sp>
        <p:nvSpPr>
          <p:cNvPr id="3" name="Content Placeholder 2"/>
          <p:cNvSpPr>
            <a:spLocks noGrp="1"/>
          </p:cNvSpPr>
          <p:nvPr>
            <p:ph idx="1"/>
          </p:nvPr>
        </p:nvSpPr>
        <p:spPr/>
        <p:txBody>
          <a:bodyPr>
            <a:normAutofit fontScale="92500" lnSpcReduction="20000"/>
          </a:bodyPr>
          <a:lstStyle/>
          <a:p>
            <a:r>
              <a:rPr lang="en-US" sz="2800" b="1" dirty="0" smtClean="0"/>
              <a:t>Alliteration: </a:t>
            </a:r>
            <a:r>
              <a:rPr lang="en-US" sz="2800" dirty="0" smtClean="0"/>
              <a:t>The repetition of initial consonant sounds in words that are close to one another. (#27)</a:t>
            </a:r>
          </a:p>
          <a:p>
            <a:pPr lvl="1"/>
            <a:r>
              <a:rPr lang="en-US" sz="2800" dirty="0" smtClean="0"/>
              <a:t>“Western wind, when wilt thou blow…”</a:t>
            </a:r>
          </a:p>
          <a:p>
            <a:r>
              <a:rPr lang="en-US" sz="2800" b="1" dirty="0" smtClean="0"/>
              <a:t>Assonance: </a:t>
            </a:r>
            <a:r>
              <a:rPr lang="en-US" sz="2800" dirty="0" smtClean="0"/>
              <a:t>The repetition of vowel sounds. (#46)</a:t>
            </a:r>
          </a:p>
          <a:p>
            <a:pPr>
              <a:buNone/>
            </a:pPr>
            <a:r>
              <a:rPr lang="en-US" sz="2800" b="1" dirty="0" smtClean="0"/>
              <a:t>        </a:t>
            </a:r>
            <a:r>
              <a:rPr lang="en-US" sz="2800" dirty="0" smtClean="0"/>
              <a:t>“mad as a hatter,” “time out of mind,” </a:t>
            </a:r>
          </a:p>
          <a:p>
            <a:pPr>
              <a:buNone/>
            </a:pPr>
            <a:r>
              <a:rPr lang="en-US" sz="2800" dirty="0" smtClean="0"/>
              <a:t>	    “free and easy” </a:t>
            </a:r>
          </a:p>
          <a:p>
            <a:pPr>
              <a:buFont typeface="Arial" pitchFamily="34" charset="0"/>
              <a:buChar char="•"/>
            </a:pPr>
            <a:r>
              <a:rPr lang="en-US" sz="2800" b="1" dirty="0" smtClean="0"/>
              <a:t>Consonance: </a:t>
            </a:r>
            <a:r>
              <a:rPr lang="en-US" sz="2800" dirty="0" smtClean="0"/>
              <a:t>The repetition of a final consonant sounds. (#47)</a:t>
            </a:r>
          </a:p>
          <a:p>
            <a:pPr>
              <a:buNone/>
            </a:pPr>
            <a:r>
              <a:rPr lang="en-US" sz="2800" dirty="0" smtClean="0"/>
              <a:t>	    “first and last,” “odds and ends,” “short and sweet,”    </a:t>
            </a:r>
          </a:p>
          <a:p>
            <a:pPr>
              <a:buNone/>
            </a:pPr>
            <a:r>
              <a:rPr lang="en-US" sz="2800" dirty="0" smtClean="0"/>
              <a:t>	     “a stroke of luck,” “struts and frets”</a:t>
            </a:r>
            <a:br>
              <a:rPr lang="en-US" sz="2800" dirty="0" smtClean="0"/>
            </a:br>
            <a:r>
              <a:rPr lang="en-US" sz="2800" dirty="0" smtClean="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normAutofit/>
          </a:bodyPr>
          <a:lstStyle/>
          <a:p>
            <a:r>
              <a:rPr lang="en-US" sz="4800" dirty="0" smtClean="0"/>
              <a:t>Find examples of alliteration, assonance, and consonance.</a:t>
            </a:r>
            <a:endParaRPr lang="en-US" sz="4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Experience</a:t>
            </a:r>
            <a:endParaRPr lang="en-US" dirty="0">
              <a:solidFill>
                <a:srgbClr val="00B050"/>
              </a:solidFill>
            </a:endParaRPr>
          </a:p>
        </p:txBody>
      </p:sp>
      <p:sp>
        <p:nvSpPr>
          <p:cNvPr id="3" name="Content Placeholder 2"/>
          <p:cNvSpPr>
            <a:spLocks noGrp="1"/>
          </p:cNvSpPr>
          <p:nvPr>
            <p:ph sz="half" idx="2"/>
          </p:nvPr>
        </p:nvSpPr>
        <p:spPr>
          <a:xfrm>
            <a:off x="914400" y="1752600"/>
            <a:ext cx="3733800" cy="4381500"/>
          </a:xfrm>
        </p:spPr>
        <p:txBody>
          <a:bodyPr>
            <a:normAutofit/>
          </a:bodyPr>
          <a:lstStyle/>
          <a:p>
            <a:pPr marL="274320" lvl="1" indent="-274320">
              <a:spcBef>
                <a:spcPts val="580"/>
              </a:spcBef>
              <a:buClr>
                <a:schemeClr val="accent1"/>
              </a:buClr>
            </a:pPr>
            <a:r>
              <a:rPr lang="en-US" dirty="0" smtClean="0"/>
              <a:t>A poet is concerned with experience. Poets, from their own store of felt, observed, or imagined experiences, select, combine and reorganize. They create significant new experiences for their readers in which to participate and gain greater understanding and awareness of their world. </a:t>
            </a:r>
          </a:p>
          <a:p>
            <a:endParaRPr lang="en-US" dirty="0"/>
          </a:p>
        </p:txBody>
      </p:sp>
      <p:pic>
        <p:nvPicPr>
          <p:cNvPr id="7" name="Content Placeholder 6" descr="HPIM3381.JPG"/>
          <p:cNvPicPr>
            <a:picLocks noGrp="1" noChangeAspect="1"/>
          </p:cNvPicPr>
          <p:nvPr>
            <p:ph sz="quarter" idx="4"/>
          </p:nvPr>
        </p:nvPicPr>
        <p:blipFill>
          <a:blip r:embed="rId3" cstate="print"/>
          <a:stretch>
            <a:fillRect/>
          </a:stretch>
        </p:blipFill>
        <p:spPr>
          <a:xfrm>
            <a:off x="4572000" y="1524000"/>
            <a:ext cx="4114800" cy="4067175"/>
          </a:xfrm>
          <a:effectLst>
            <a:outerShdw blurRad="990600" dist="50800" dir="5400000" algn="ctr" rotWithShape="0">
              <a:srgbClr val="000000">
                <a:alpha val="43137"/>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Rhythm</a:t>
            </a:r>
            <a:endParaRPr lang="en-US"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r>
              <a:rPr lang="en-US" sz="4300" dirty="0" smtClean="0">
                <a:solidFill>
                  <a:srgbClr val="FF0000"/>
                </a:solidFill>
              </a:rPr>
              <a:t>Rhythm</a:t>
            </a:r>
            <a:r>
              <a:rPr lang="en-US" sz="4300" dirty="0" smtClean="0"/>
              <a:t> refers to any wavelike recurrence of motion or sound. (#10)</a:t>
            </a:r>
          </a:p>
          <a:p>
            <a:r>
              <a:rPr lang="en-US" sz="3000" b="1" dirty="0" smtClean="0"/>
              <a:t>Hiawatha's Departure</a:t>
            </a:r>
            <a:br>
              <a:rPr lang="en-US" sz="3000" b="1" dirty="0" smtClean="0"/>
            </a:br>
            <a:r>
              <a:rPr lang="en-US" sz="3000" b="1" dirty="0" smtClean="0"/>
              <a:t>from The Song of Hiawatha</a:t>
            </a:r>
            <a:br>
              <a:rPr lang="en-US" sz="3000" b="1" dirty="0" smtClean="0"/>
            </a:br>
            <a:r>
              <a:rPr lang="en-US" sz="3000" b="1" dirty="0" smtClean="0"/>
              <a:t>by Henry Wadsworth Longfellow</a:t>
            </a:r>
            <a:endParaRPr lang="en-US" sz="3000" dirty="0" smtClean="0"/>
          </a:p>
          <a:p>
            <a:pPr>
              <a:buNone/>
            </a:pPr>
            <a:r>
              <a:rPr lang="en-US" sz="3000" dirty="0" smtClean="0"/>
              <a:t>	By the shore of </a:t>
            </a:r>
            <a:r>
              <a:rPr lang="en-US" sz="3000" dirty="0" err="1" smtClean="0"/>
              <a:t>Gitchie</a:t>
            </a:r>
            <a:r>
              <a:rPr lang="en-US" sz="3000" dirty="0" smtClean="0"/>
              <a:t> </a:t>
            </a:r>
            <a:r>
              <a:rPr lang="en-US" sz="3000" dirty="0" err="1" smtClean="0"/>
              <a:t>Gumee</a:t>
            </a:r>
            <a:r>
              <a:rPr lang="en-US" sz="3000" dirty="0" smtClean="0"/>
              <a:t>, </a:t>
            </a:r>
            <a:br>
              <a:rPr lang="en-US" sz="3000" dirty="0" smtClean="0"/>
            </a:br>
            <a:r>
              <a:rPr lang="en-US" sz="3000" dirty="0" smtClean="0"/>
              <a:t>By the shining Big-Sea-Water, </a:t>
            </a:r>
            <a:br>
              <a:rPr lang="en-US" sz="3000" dirty="0" smtClean="0"/>
            </a:br>
            <a:r>
              <a:rPr lang="en-US" sz="3000" dirty="0" smtClean="0"/>
              <a:t>At the doorway of his wigwam, </a:t>
            </a:r>
            <a:br>
              <a:rPr lang="en-US" sz="3000" dirty="0" smtClean="0"/>
            </a:br>
            <a:r>
              <a:rPr lang="en-US" sz="3000" dirty="0" smtClean="0"/>
              <a:t>In the pleasant Summer morning, </a:t>
            </a:r>
            <a:br>
              <a:rPr lang="en-US" sz="3000" dirty="0" smtClean="0"/>
            </a:br>
            <a:r>
              <a:rPr lang="en-US" sz="3000" dirty="0" smtClean="0"/>
              <a:t>Hiawatha stood and waited. </a:t>
            </a:r>
          </a:p>
          <a:p>
            <a:endParaRPr lang="en-US" sz="32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METER</a:t>
            </a:r>
            <a:endParaRPr lang="en-US" dirty="0"/>
          </a:p>
        </p:txBody>
      </p:sp>
      <p:sp>
        <p:nvSpPr>
          <p:cNvPr id="3" name="Content Placeholder 2"/>
          <p:cNvSpPr>
            <a:spLocks noGrp="1"/>
          </p:cNvSpPr>
          <p:nvPr>
            <p:ph idx="1"/>
          </p:nvPr>
        </p:nvSpPr>
        <p:spPr/>
        <p:txBody>
          <a:bodyPr/>
          <a:lstStyle/>
          <a:p>
            <a:r>
              <a:rPr lang="en-US" sz="3200" dirty="0" smtClean="0">
                <a:solidFill>
                  <a:srgbClr val="FF0000"/>
                </a:solidFill>
              </a:rPr>
              <a:t>Meter</a:t>
            </a:r>
            <a:r>
              <a:rPr lang="en-US" sz="3200" dirty="0" smtClean="0"/>
              <a:t> is the kind of rhythm we can tap our foot to. Meter comes from the word measure. (#9)</a:t>
            </a:r>
          </a:p>
          <a:p>
            <a:pPr lvl="1"/>
            <a:r>
              <a:rPr lang="en-US" sz="3200" dirty="0" smtClean="0"/>
              <a:t>Metrical language is called verse.</a:t>
            </a:r>
          </a:p>
          <a:p>
            <a:pPr lvl="1"/>
            <a:r>
              <a:rPr lang="en-US" sz="3200" dirty="0" err="1" smtClean="0"/>
              <a:t>Nonmetrical</a:t>
            </a:r>
            <a:r>
              <a:rPr lang="en-US" sz="3200" dirty="0" smtClean="0"/>
              <a:t> language is call prose.</a:t>
            </a:r>
          </a:p>
          <a:p>
            <a:pPr lvl="3"/>
            <a:r>
              <a:rPr lang="en-US" sz="3200" dirty="0" smtClean="0"/>
              <a:t>Not all poetry is metrical, nor is all metrical language poetry.</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Metrical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every word of more than one syllable, one syllable is accented or stressed, that is given more prominence in pronunciation than the rest. (50)</a:t>
            </a:r>
          </a:p>
          <a:p>
            <a:pPr lvl="1"/>
            <a:r>
              <a:rPr lang="en-US" dirty="0" smtClean="0"/>
              <a:t>inter, enter, intervene, enterprise, interpret </a:t>
            </a:r>
          </a:p>
          <a:p>
            <a:pPr lvl="2"/>
            <a:r>
              <a:rPr lang="en-US" dirty="0" smtClean="0"/>
              <a:t>These accents are indicated in the dictionary.</a:t>
            </a:r>
          </a:p>
          <a:p>
            <a:r>
              <a:rPr lang="en-US" dirty="0" smtClean="0"/>
              <a:t>If words of even one syllable are arranged into a sentence, we give certain words or syllables more prominence.</a:t>
            </a:r>
          </a:p>
          <a:p>
            <a:pPr lvl="1"/>
            <a:r>
              <a:rPr lang="en-US" dirty="0" smtClean="0"/>
              <a:t>We say: “He went to the store.”</a:t>
            </a:r>
          </a:p>
          <a:p>
            <a:pPr lvl="1">
              <a:buNone/>
            </a:pPr>
            <a:r>
              <a:rPr lang="en-US" dirty="0" smtClean="0"/>
              <a:t>		        “Ann is driving her car.”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(#3)</a:t>
            </a:r>
            <a:endParaRPr lang="en-US" dirty="0"/>
          </a:p>
        </p:txBody>
      </p:sp>
      <p:sp>
        <p:nvSpPr>
          <p:cNvPr id="3" name="Content Placeholder 2"/>
          <p:cNvSpPr>
            <a:spLocks noGrp="1"/>
          </p:cNvSpPr>
          <p:nvPr>
            <p:ph idx="1"/>
          </p:nvPr>
        </p:nvSpPr>
        <p:spPr/>
        <p:txBody>
          <a:bodyPr>
            <a:normAutofit/>
          </a:bodyPr>
          <a:lstStyle/>
          <a:p>
            <a:r>
              <a:rPr lang="en-US" sz="3600" dirty="0" smtClean="0"/>
              <a:t>A Poetry Form is the general organizing principle of a literary work.</a:t>
            </a:r>
            <a:endParaRPr lang="en-US" sz="3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6A02E"/>
                </a:solidFill>
              </a:rPr>
              <a:t>Metrical Units</a:t>
            </a:r>
            <a:endParaRPr lang="en-US" dirty="0">
              <a:solidFill>
                <a:srgbClr val="36A02E"/>
              </a:solidFill>
            </a:endParaRPr>
          </a:p>
        </p:txBody>
      </p:sp>
      <p:sp>
        <p:nvSpPr>
          <p:cNvPr id="3" name="Content Placeholder 2"/>
          <p:cNvSpPr>
            <a:spLocks noGrp="1"/>
          </p:cNvSpPr>
          <p:nvPr>
            <p:ph sz="half" idx="1"/>
          </p:nvPr>
        </p:nvSpPr>
        <p:spPr>
          <a:xfrm>
            <a:off x="914400" y="1447800"/>
            <a:ext cx="3048000" cy="4572000"/>
          </a:xfrm>
        </p:spPr>
        <p:txBody>
          <a:bodyPr>
            <a:normAutofit fontScale="92500" lnSpcReduction="20000"/>
          </a:bodyPr>
          <a:lstStyle/>
          <a:p>
            <a:r>
              <a:rPr lang="en-US" b="1" dirty="0" smtClean="0">
                <a:solidFill>
                  <a:srgbClr val="FF0000"/>
                </a:solidFill>
              </a:rPr>
              <a:t>Foot</a:t>
            </a:r>
            <a:r>
              <a:rPr lang="en-US" dirty="0" smtClean="0">
                <a:solidFill>
                  <a:srgbClr val="FF0000"/>
                </a:solidFill>
              </a:rPr>
              <a:t> </a:t>
            </a:r>
            <a:r>
              <a:rPr lang="en-US" b="1" dirty="0" smtClean="0"/>
              <a:t>is the basic metrical unit that consists normally of one accented syllable plus one or two unaccented syllables</a:t>
            </a:r>
            <a:r>
              <a:rPr lang="en-US" dirty="0" smtClean="0"/>
              <a:t>, though occasionally there may be no unaccented syllables, and very rarely there may be three. (#13)</a:t>
            </a:r>
          </a:p>
        </p:txBody>
      </p:sp>
      <p:sp>
        <p:nvSpPr>
          <p:cNvPr id="4" name="Content Placeholder 3"/>
          <p:cNvSpPr>
            <a:spLocks noGrp="1"/>
          </p:cNvSpPr>
          <p:nvPr>
            <p:ph sz="half" idx="2"/>
          </p:nvPr>
        </p:nvSpPr>
        <p:spPr>
          <a:xfrm>
            <a:off x="4343400" y="1447800"/>
            <a:ext cx="4339590" cy="4572000"/>
          </a:xfrm>
        </p:spPr>
        <p:txBody>
          <a:bodyPr>
            <a:normAutofit fontScale="92500" lnSpcReduction="20000"/>
          </a:bodyPr>
          <a:lstStyle/>
          <a:p>
            <a:r>
              <a:rPr lang="en-US" b="1" dirty="0" smtClean="0">
                <a:solidFill>
                  <a:srgbClr val="FF0000"/>
                </a:solidFill>
              </a:rPr>
              <a:t>Line </a:t>
            </a:r>
            <a:r>
              <a:rPr lang="en-US" b="1" dirty="0" smtClean="0"/>
              <a:t>is the secondary unit of measurement that is measured by naming the number of feet in it. (26A)</a:t>
            </a:r>
          </a:p>
          <a:p>
            <a:pPr lvl="1"/>
            <a:r>
              <a:rPr lang="en-US" b="1" dirty="0" smtClean="0">
                <a:solidFill>
                  <a:srgbClr val="FF0000"/>
                </a:solidFill>
              </a:rPr>
              <a:t>Monometer	one foot</a:t>
            </a:r>
          </a:p>
          <a:p>
            <a:pPr lvl="1"/>
            <a:r>
              <a:rPr lang="en-US" b="1" dirty="0" smtClean="0">
                <a:solidFill>
                  <a:srgbClr val="FF0000"/>
                </a:solidFill>
              </a:rPr>
              <a:t>Dimeter		two feet</a:t>
            </a:r>
          </a:p>
          <a:p>
            <a:pPr lvl="1"/>
            <a:r>
              <a:rPr lang="en-US" b="1" dirty="0" smtClean="0">
                <a:solidFill>
                  <a:srgbClr val="FF0000"/>
                </a:solidFill>
              </a:rPr>
              <a:t>Trimeter		three feet</a:t>
            </a:r>
          </a:p>
          <a:p>
            <a:pPr lvl="1"/>
            <a:r>
              <a:rPr lang="en-US" b="1" dirty="0" smtClean="0">
                <a:solidFill>
                  <a:srgbClr val="FF0000"/>
                </a:solidFill>
              </a:rPr>
              <a:t>Tetrameter 	four feet</a:t>
            </a:r>
          </a:p>
          <a:p>
            <a:pPr lvl="1"/>
            <a:r>
              <a:rPr lang="en-US" b="1" dirty="0" smtClean="0">
                <a:solidFill>
                  <a:srgbClr val="FF0000"/>
                </a:solidFill>
              </a:rPr>
              <a:t>Pentameter	five feet</a:t>
            </a:r>
          </a:p>
          <a:p>
            <a:pPr lvl="1"/>
            <a:r>
              <a:rPr lang="en-US" b="1" dirty="0" smtClean="0">
                <a:solidFill>
                  <a:srgbClr val="FF0000"/>
                </a:solidFill>
              </a:rPr>
              <a:t>Hexameter	six feet</a:t>
            </a:r>
          </a:p>
          <a:p>
            <a:pPr lvl="1"/>
            <a:r>
              <a:rPr lang="en-US" b="1" dirty="0" smtClean="0">
                <a:solidFill>
                  <a:srgbClr val="FF0000"/>
                </a:solidFill>
              </a:rPr>
              <a:t>Heptameter	seven feet</a:t>
            </a:r>
          </a:p>
          <a:p>
            <a:pPr lvl="1"/>
            <a:r>
              <a:rPr lang="en-US" b="1" dirty="0" err="1" smtClean="0">
                <a:solidFill>
                  <a:srgbClr val="FF0000"/>
                </a:solidFill>
              </a:rPr>
              <a:t>Octameter</a:t>
            </a:r>
            <a:r>
              <a:rPr lang="en-US" b="1" dirty="0" smtClean="0">
                <a:solidFill>
                  <a:srgbClr val="FF0000"/>
                </a:solidFill>
              </a:rPr>
              <a:t>	eight feet</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6A02E"/>
                </a:solidFill>
              </a:rPr>
              <a:t>Metrical Units continued</a:t>
            </a:r>
            <a:endParaRPr lang="en-US" dirty="0">
              <a:solidFill>
                <a:srgbClr val="36A02E"/>
              </a:solidFill>
            </a:endParaRPr>
          </a:p>
        </p:txBody>
      </p:sp>
      <p:sp>
        <p:nvSpPr>
          <p:cNvPr id="3" name="Content Placeholder 2"/>
          <p:cNvSpPr>
            <a:spLocks noGrp="1"/>
          </p:cNvSpPr>
          <p:nvPr>
            <p:ph sz="half" idx="1"/>
          </p:nvPr>
        </p:nvSpPr>
        <p:spPr/>
        <p:txBody>
          <a:bodyPr>
            <a:normAutofit fontScale="92500" lnSpcReduction="20000"/>
          </a:bodyPr>
          <a:lstStyle/>
          <a:p>
            <a:r>
              <a:rPr lang="en-US" b="1" dirty="0" smtClean="0">
                <a:solidFill>
                  <a:srgbClr val="FF0000"/>
                </a:solidFill>
              </a:rPr>
              <a:t>Stanza </a:t>
            </a:r>
            <a:r>
              <a:rPr lang="en-US" b="1" dirty="0" smtClean="0"/>
              <a:t>is the third unit of measurement that consists of a group of lines whose metrical pattern is repeated throughout the poem. (#5)</a:t>
            </a:r>
          </a:p>
          <a:p>
            <a:r>
              <a:rPr lang="en-US" b="1" dirty="0" smtClean="0">
                <a:solidFill>
                  <a:srgbClr val="FF0000"/>
                </a:solidFill>
              </a:rPr>
              <a:t>Not all verse is written stanzas.</a:t>
            </a:r>
            <a:endParaRPr lang="en-US" b="1" dirty="0">
              <a:solidFill>
                <a:srgbClr val="FF0000"/>
              </a:solidFill>
            </a:endParaRPr>
          </a:p>
        </p:txBody>
      </p:sp>
      <p:sp>
        <p:nvSpPr>
          <p:cNvPr id="4" name="Content Placeholder 3"/>
          <p:cNvSpPr>
            <a:spLocks noGrp="1"/>
          </p:cNvSpPr>
          <p:nvPr>
            <p:ph sz="half" idx="2"/>
          </p:nvPr>
        </p:nvSpPr>
        <p:spPr/>
        <p:txBody>
          <a:bodyPr>
            <a:normAutofit fontScale="92500" lnSpcReduction="20000"/>
          </a:bodyPr>
          <a:lstStyle/>
          <a:p>
            <a:r>
              <a:rPr lang="en-US" b="1" dirty="0" smtClean="0">
                <a:solidFill>
                  <a:srgbClr val="FF0000"/>
                </a:solidFill>
              </a:rPr>
              <a:t>Scansion</a:t>
            </a:r>
            <a:r>
              <a:rPr lang="en-US" b="1" dirty="0" smtClean="0"/>
              <a:t> is the process of measuring verse. (#14)</a:t>
            </a:r>
          </a:p>
          <a:p>
            <a:r>
              <a:rPr lang="en-US" b="1" dirty="0" smtClean="0"/>
              <a:t>To</a:t>
            </a:r>
            <a:r>
              <a:rPr lang="en-US" b="1" dirty="0" smtClean="0">
                <a:solidFill>
                  <a:srgbClr val="FF0000"/>
                </a:solidFill>
              </a:rPr>
              <a:t> scan </a:t>
            </a:r>
            <a:r>
              <a:rPr lang="en-US" b="1" dirty="0" smtClean="0"/>
              <a:t>any specimen of verse, we do three things:</a:t>
            </a:r>
          </a:p>
          <a:p>
            <a:pPr lvl="1"/>
            <a:r>
              <a:rPr lang="en-US" b="1" dirty="0" smtClean="0">
                <a:solidFill>
                  <a:srgbClr val="FF0000"/>
                </a:solidFill>
              </a:rPr>
              <a:t>1) identify the prevailing foot</a:t>
            </a:r>
          </a:p>
          <a:p>
            <a:pPr lvl="1"/>
            <a:r>
              <a:rPr lang="en-US" b="1" dirty="0" smtClean="0">
                <a:solidFill>
                  <a:srgbClr val="FF0000"/>
                </a:solidFill>
              </a:rPr>
              <a:t> 2) name the number of feet in a line – if this length follows any regular pattern</a:t>
            </a:r>
          </a:p>
          <a:p>
            <a:pPr lvl="1"/>
            <a:r>
              <a:rPr lang="en-US" b="1" dirty="0" smtClean="0">
                <a:solidFill>
                  <a:srgbClr val="FF0000"/>
                </a:solidFill>
              </a:rPr>
              <a:t>3) describe the stanza pattern – if there is one.</a:t>
            </a:r>
            <a:endParaRPr lang="en-US"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Rhyme</a:t>
            </a:r>
            <a:endParaRPr lang="en-US" dirty="0">
              <a:solidFill>
                <a:srgbClr val="00B050"/>
              </a:solidFill>
            </a:endParaRPr>
          </a:p>
        </p:txBody>
      </p:sp>
      <p:sp>
        <p:nvSpPr>
          <p:cNvPr id="3" name="Content Placeholder 2"/>
          <p:cNvSpPr>
            <a:spLocks noGrp="1"/>
          </p:cNvSpPr>
          <p:nvPr>
            <p:ph idx="1"/>
          </p:nvPr>
        </p:nvSpPr>
        <p:spPr/>
        <p:txBody>
          <a:bodyPr>
            <a:normAutofit fontScale="85000" lnSpcReduction="20000"/>
          </a:bodyPr>
          <a:lstStyle/>
          <a:p>
            <a:pPr>
              <a:buFont typeface="Wingdings" pitchFamily="2" charset="2"/>
              <a:buBlip>
                <a:blip r:embed="rId2"/>
              </a:buBlip>
            </a:pPr>
            <a:r>
              <a:rPr lang="en-US" b="1" u="sng" dirty="0" smtClean="0">
                <a:solidFill>
                  <a:schemeClr val="tx2"/>
                </a:solidFill>
                <a:latin typeface="Times New Roman" pitchFamily="18" charset="0"/>
              </a:rPr>
              <a:t>Rhyme:</a:t>
            </a:r>
            <a:r>
              <a:rPr lang="en-US" b="1" dirty="0" smtClean="0">
                <a:solidFill>
                  <a:schemeClr val="tx2"/>
                </a:solidFill>
                <a:latin typeface="Times New Roman" pitchFamily="18" charset="0"/>
              </a:rPr>
              <a:t> repetition of the same sound. (21)</a:t>
            </a:r>
            <a:endParaRPr lang="en-US" b="1" u="sng" dirty="0" smtClean="0">
              <a:solidFill>
                <a:schemeClr val="tx2"/>
              </a:solidFill>
              <a:latin typeface="Times New Roman" pitchFamily="18" charset="0"/>
            </a:endParaRPr>
          </a:p>
          <a:p>
            <a:pPr>
              <a:buFont typeface="Wingdings" pitchFamily="2" charset="2"/>
              <a:buBlip>
                <a:blip r:embed="rId2"/>
              </a:buBlip>
            </a:pPr>
            <a:r>
              <a:rPr lang="en-US" b="1" u="sng" dirty="0" smtClean="0">
                <a:solidFill>
                  <a:schemeClr val="tx2"/>
                </a:solidFill>
                <a:latin typeface="Times New Roman" pitchFamily="18" charset="0"/>
              </a:rPr>
              <a:t>Rhyme scheme:</a:t>
            </a:r>
            <a:r>
              <a:rPr lang="en-US" b="1" dirty="0" smtClean="0">
                <a:solidFill>
                  <a:schemeClr val="tx2"/>
                </a:solidFill>
                <a:latin typeface="Times New Roman" pitchFamily="18" charset="0"/>
              </a:rPr>
              <a:t> a regular pattern of end rhyme in a </a:t>
            </a:r>
            <a:r>
              <a:rPr lang="en-US" b="1" smtClean="0">
                <a:solidFill>
                  <a:schemeClr val="tx2"/>
                </a:solidFill>
                <a:latin typeface="Times New Roman" pitchFamily="18" charset="0"/>
              </a:rPr>
              <a:t>poem.(22)</a:t>
            </a:r>
            <a:endParaRPr lang="en-US" b="1" dirty="0" smtClean="0">
              <a:solidFill>
                <a:schemeClr val="tx2"/>
              </a:solidFill>
              <a:latin typeface="Times New Roman" pitchFamily="18" charset="0"/>
            </a:endParaRPr>
          </a:p>
          <a:p>
            <a:r>
              <a:rPr lang="en-US" b="1" u="sng" dirty="0" smtClean="0">
                <a:solidFill>
                  <a:schemeClr val="accent1">
                    <a:lumMod val="75000"/>
                  </a:schemeClr>
                </a:solidFill>
                <a:latin typeface="Times New Roman" pitchFamily="18" charset="0"/>
              </a:rPr>
              <a:t>Exact Rhyme</a:t>
            </a:r>
            <a:r>
              <a:rPr lang="en-US" b="1" dirty="0" smtClean="0">
                <a:solidFill>
                  <a:schemeClr val="accent1">
                    <a:lumMod val="75000"/>
                  </a:schemeClr>
                </a:solidFill>
                <a:latin typeface="Times New Roman" pitchFamily="18" charset="0"/>
              </a:rPr>
              <a:t> - </a:t>
            </a:r>
            <a:r>
              <a:rPr lang="en-US" dirty="0">
                <a:solidFill>
                  <a:schemeClr val="tx2"/>
                </a:solidFill>
              </a:rPr>
              <a:t>is when the later part of the word or phrase is identical sounding to another.</a:t>
            </a:r>
            <a:endParaRPr lang="en-US" b="1" u="sng" dirty="0" smtClean="0">
              <a:solidFill>
                <a:schemeClr val="tx2"/>
              </a:solidFill>
              <a:latin typeface="Times New Roman" pitchFamily="18" charset="0"/>
            </a:endParaRPr>
          </a:p>
          <a:p>
            <a:r>
              <a:rPr lang="en-US" b="1" u="sng" dirty="0" smtClean="0">
                <a:solidFill>
                  <a:schemeClr val="accent1">
                    <a:lumMod val="75000"/>
                  </a:schemeClr>
                </a:solidFill>
                <a:latin typeface="Times New Roman" pitchFamily="18" charset="0"/>
              </a:rPr>
              <a:t>End</a:t>
            </a:r>
            <a:r>
              <a:rPr lang="en-US" b="1" dirty="0" smtClean="0">
                <a:solidFill>
                  <a:schemeClr val="accent1">
                    <a:lumMod val="75000"/>
                  </a:schemeClr>
                </a:solidFill>
                <a:latin typeface="Times New Roman" pitchFamily="18" charset="0"/>
              </a:rPr>
              <a:t> Rhyme- the use of rhyming words at the ends of lines.</a:t>
            </a:r>
          </a:p>
          <a:p>
            <a:r>
              <a:rPr lang="en-US" b="1" u="sng" dirty="0" smtClean="0">
                <a:solidFill>
                  <a:schemeClr val="accent1">
                    <a:lumMod val="75000"/>
                  </a:schemeClr>
                </a:solidFill>
                <a:latin typeface="Times New Roman" pitchFamily="18" charset="0"/>
              </a:rPr>
              <a:t>Internal</a:t>
            </a:r>
            <a:r>
              <a:rPr lang="en-US" b="1" dirty="0" smtClean="0">
                <a:solidFill>
                  <a:schemeClr val="accent1">
                    <a:lumMod val="75000"/>
                  </a:schemeClr>
                </a:solidFill>
                <a:latin typeface="Times New Roman" pitchFamily="18" charset="0"/>
              </a:rPr>
              <a:t> rhyme: use of rhyming words within lines</a:t>
            </a:r>
          </a:p>
          <a:p>
            <a:r>
              <a:rPr lang="en-US" b="1" u="sng" dirty="0" smtClean="0">
                <a:solidFill>
                  <a:schemeClr val="accent1">
                    <a:lumMod val="75000"/>
                  </a:schemeClr>
                </a:solidFill>
                <a:latin typeface="Times New Roman" pitchFamily="18" charset="0"/>
              </a:rPr>
              <a:t>Slant</a:t>
            </a:r>
            <a:r>
              <a:rPr lang="en-US" b="1" dirty="0" smtClean="0">
                <a:solidFill>
                  <a:schemeClr val="accent1">
                    <a:lumMod val="75000"/>
                  </a:schemeClr>
                </a:solidFill>
                <a:latin typeface="Times New Roman" pitchFamily="18" charset="0"/>
              </a:rPr>
              <a:t> Rhyme- use of rhyming sounds that are similar but not identical, as in rave and rove or rot and rock. (consonance is a type of slant rhyme).</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chemeClr val="tx1"/>
                </a:solidFill>
                <a:latin typeface="Times New Roman" pitchFamily="18" charset="0"/>
              </a:rPr>
              <a:t>Couplet:</a:t>
            </a:r>
            <a:r>
              <a:rPr lang="en-US" b="1" dirty="0" smtClean="0">
                <a:solidFill>
                  <a:schemeClr val="tx1"/>
                </a:solidFill>
                <a:latin typeface="Times New Roman" pitchFamily="18" charset="0"/>
              </a:rPr>
              <a:t> two lines of poetry that usually rhyme.</a:t>
            </a:r>
            <a:endParaRPr lang="en-US" dirty="0"/>
          </a:p>
        </p:txBody>
      </p:sp>
      <p:sp>
        <p:nvSpPr>
          <p:cNvPr id="3" name="Content Placeholder 2"/>
          <p:cNvSpPr>
            <a:spLocks noGrp="1"/>
          </p:cNvSpPr>
          <p:nvPr>
            <p:ph idx="1"/>
          </p:nvPr>
        </p:nvSpPr>
        <p:spPr/>
        <p:txBody>
          <a:bodyPr>
            <a:normAutofit lnSpcReduction="10000"/>
          </a:bodyPr>
          <a:lstStyle/>
          <a:p>
            <a:pPr algn="ctr">
              <a:lnSpc>
                <a:spcPct val="80000"/>
              </a:lnSpc>
              <a:buFont typeface="Wingdings" pitchFamily="2" charset="2"/>
              <a:buNone/>
            </a:pPr>
            <a:r>
              <a:rPr lang="en-US" sz="2400" b="1" dirty="0" smtClean="0">
                <a:solidFill>
                  <a:srgbClr val="CC00FF"/>
                </a:solidFill>
                <a:latin typeface="Times New Roman" pitchFamily="18" charset="0"/>
              </a:rPr>
              <a:t>Avocado Girl</a:t>
            </a:r>
          </a:p>
          <a:p>
            <a:pPr algn="ctr">
              <a:lnSpc>
                <a:spcPct val="80000"/>
              </a:lnSpc>
              <a:buFont typeface="Wingdings" pitchFamily="2" charset="2"/>
              <a:buNone/>
            </a:pPr>
            <a:r>
              <a:rPr lang="en-US" sz="2400" b="1" dirty="0" smtClean="0">
                <a:solidFill>
                  <a:srgbClr val="CC00FF"/>
                </a:solidFill>
                <a:latin typeface="Times New Roman" pitchFamily="18" charset="0"/>
              </a:rPr>
              <a:t>By: Ms. </a:t>
            </a:r>
            <a:r>
              <a:rPr lang="en-US" sz="2400" b="1" dirty="0" err="1" smtClean="0">
                <a:solidFill>
                  <a:srgbClr val="CC00FF"/>
                </a:solidFill>
                <a:latin typeface="Times New Roman" pitchFamily="18" charset="0"/>
              </a:rPr>
              <a:t>Aixa</a:t>
            </a:r>
            <a:r>
              <a:rPr lang="en-US" sz="2400" b="1" dirty="0" smtClean="0">
                <a:solidFill>
                  <a:srgbClr val="CC00FF"/>
                </a:solidFill>
                <a:latin typeface="Times New Roman" pitchFamily="18" charset="0"/>
              </a:rPr>
              <a:t> B. Rodriguez</a:t>
            </a:r>
          </a:p>
          <a:p>
            <a:pPr algn="ctr">
              <a:lnSpc>
                <a:spcPct val="80000"/>
              </a:lnSpc>
              <a:buFont typeface="Wingdings" pitchFamily="2" charset="2"/>
              <a:buNone/>
            </a:pPr>
            <a:endParaRPr lang="en-US" sz="2400" b="1" dirty="0" smtClean="0">
              <a:solidFill>
                <a:srgbClr val="CC00FF"/>
              </a:solidFill>
              <a:latin typeface="Times New Roman" pitchFamily="18" charset="0"/>
            </a:endParaRPr>
          </a:p>
          <a:p>
            <a:pPr>
              <a:lnSpc>
                <a:spcPct val="80000"/>
              </a:lnSpc>
              <a:buFont typeface="Wingdings" pitchFamily="2" charset="2"/>
              <a:buNone/>
            </a:pPr>
            <a:r>
              <a:rPr lang="en-US" sz="2800" b="1" dirty="0" smtClean="0">
                <a:solidFill>
                  <a:srgbClr val="CC00FF"/>
                </a:solidFill>
                <a:latin typeface="Times New Roman" pitchFamily="18" charset="0"/>
              </a:rPr>
              <a:t>I am an </a:t>
            </a:r>
            <a:r>
              <a:rPr lang="en-US" sz="2800" b="1" i="1" dirty="0" err="1" smtClean="0">
                <a:solidFill>
                  <a:srgbClr val="339966"/>
                </a:solidFill>
                <a:latin typeface="Times New Roman" pitchFamily="18" charset="0"/>
              </a:rPr>
              <a:t>ahuacatl</a:t>
            </a:r>
            <a:r>
              <a:rPr lang="en-US" sz="2800" b="1" dirty="0" smtClean="0">
                <a:solidFill>
                  <a:srgbClr val="339966"/>
                </a:solidFill>
                <a:latin typeface="Times New Roman" pitchFamily="18" charset="0"/>
              </a:rPr>
              <a:t> </a:t>
            </a:r>
            <a:r>
              <a:rPr lang="en-US" sz="2800" b="1" dirty="0" smtClean="0">
                <a:solidFill>
                  <a:srgbClr val="CC00FF"/>
                </a:solidFill>
                <a:latin typeface="Times New Roman" pitchFamily="18" charset="0"/>
              </a:rPr>
              <a:t>of ancient days,</a:t>
            </a:r>
          </a:p>
          <a:p>
            <a:pPr>
              <a:lnSpc>
                <a:spcPct val="80000"/>
              </a:lnSpc>
              <a:buFont typeface="Wingdings" pitchFamily="2" charset="2"/>
              <a:buNone/>
            </a:pPr>
            <a:r>
              <a:rPr lang="en-US" sz="2800" b="1" dirty="0" smtClean="0">
                <a:solidFill>
                  <a:srgbClr val="CC00FF"/>
                </a:solidFill>
                <a:latin typeface="Times New Roman" pitchFamily="18" charset="0"/>
              </a:rPr>
              <a:t>Of both past and present ways.</a:t>
            </a:r>
          </a:p>
          <a:p>
            <a:pPr>
              <a:lnSpc>
                <a:spcPct val="80000"/>
              </a:lnSpc>
              <a:buFont typeface="Wingdings" pitchFamily="2" charset="2"/>
              <a:buNone/>
            </a:pPr>
            <a:endParaRPr lang="en-US" sz="2800" b="1" dirty="0" smtClean="0">
              <a:solidFill>
                <a:srgbClr val="CC00FF"/>
              </a:solidFill>
              <a:latin typeface="Times New Roman" pitchFamily="18" charset="0"/>
            </a:endParaRPr>
          </a:p>
          <a:p>
            <a:pPr>
              <a:lnSpc>
                <a:spcPct val="80000"/>
              </a:lnSpc>
              <a:buFont typeface="Wingdings" pitchFamily="2" charset="2"/>
              <a:buNone/>
            </a:pPr>
            <a:r>
              <a:rPr lang="en-US" sz="2800" b="1" dirty="0" smtClean="0">
                <a:solidFill>
                  <a:srgbClr val="CC00FF"/>
                </a:solidFill>
                <a:latin typeface="Times New Roman" pitchFamily="18" charset="0"/>
              </a:rPr>
              <a:t>I am an </a:t>
            </a:r>
            <a:r>
              <a:rPr lang="en-US" sz="2800" b="1" i="1" dirty="0" err="1" smtClean="0">
                <a:solidFill>
                  <a:srgbClr val="00CC66"/>
                </a:solidFill>
                <a:latin typeface="Times New Roman" pitchFamily="18" charset="0"/>
              </a:rPr>
              <a:t>aguacate</a:t>
            </a:r>
            <a:r>
              <a:rPr lang="en-US" sz="2800" b="1" dirty="0" smtClean="0">
                <a:solidFill>
                  <a:srgbClr val="00CC66"/>
                </a:solidFill>
                <a:latin typeface="Times New Roman" pitchFamily="18" charset="0"/>
              </a:rPr>
              <a:t> </a:t>
            </a:r>
            <a:r>
              <a:rPr lang="en-US" sz="2800" b="1" dirty="0" smtClean="0">
                <a:solidFill>
                  <a:srgbClr val="CC00FF"/>
                </a:solidFill>
                <a:latin typeface="Times New Roman" pitchFamily="18" charset="0"/>
              </a:rPr>
              <a:t>of a familiar green,</a:t>
            </a:r>
          </a:p>
          <a:p>
            <a:pPr>
              <a:lnSpc>
                <a:spcPct val="80000"/>
              </a:lnSpc>
              <a:buFont typeface="Wingdings" pitchFamily="2" charset="2"/>
              <a:buNone/>
            </a:pPr>
            <a:r>
              <a:rPr lang="en-US" sz="2800" b="1" dirty="0" smtClean="0">
                <a:solidFill>
                  <a:srgbClr val="CC00FF"/>
                </a:solidFill>
                <a:latin typeface="Times New Roman" pitchFamily="18" charset="0"/>
              </a:rPr>
              <a:t>A </a:t>
            </a:r>
            <a:r>
              <a:rPr lang="en-US" sz="2800" b="1" dirty="0" err="1" smtClean="0">
                <a:solidFill>
                  <a:srgbClr val="CC00FF"/>
                </a:solidFill>
                <a:latin typeface="Times New Roman" pitchFamily="18" charset="0"/>
              </a:rPr>
              <a:t>nuyorbronxrican</a:t>
            </a:r>
            <a:r>
              <a:rPr lang="en-US" sz="2800" b="1" dirty="0" smtClean="0">
                <a:solidFill>
                  <a:srgbClr val="CC00FF"/>
                </a:solidFill>
                <a:latin typeface="Times New Roman" pitchFamily="18" charset="0"/>
              </a:rPr>
              <a:t> Queen.</a:t>
            </a:r>
          </a:p>
          <a:p>
            <a:pPr>
              <a:lnSpc>
                <a:spcPct val="80000"/>
              </a:lnSpc>
              <a:buFont typeface="Wingdings" pitchFamily="2" charset="2"/>
              <a:buNone/>
            </a:pPr>
            <a:endParaRPr lang="en-US" sz="2800" b="1" dirty="0" smtClean="0">
              <a:solidFill>
                <a:srgbClr val="CC00FF"/>
              </a:solidFill>
              <a:latin typeface="Times New Roman" pitchFamily="18" charset="0"/>
            </a:endParaRPr>
          </a:p>
          <a:p>
            <a:pPr>
              <a:lnSpc>
                <a:spcPct val="80000"/>
              </a:lnSpc>
              <a:buFont typeface="Wingdings" pitchFamily="2" charset="2"/>
              <a:buNone/>
            </a:pPr>
            <a:r>
              <a:rPr lang="en-US" sz="2800" b="1" dirty="0" smtClean="0">
                <a:solidFill>
                  <a:srgbClr val="CC00FF"/>
                </a:solidFill>
                <a:latin typeface="Times New Roman" pitchFamily="18" charset="0"/>
              </a:rPr>
              <a:t>I am an </a:t>
            </a:r>
            <a:r>
              <a:rPr lang="en-US" sz="2800" b="1" u="sng" dirty="0" smtClean="0">
                <a:solidFill>
                  <a:srgbClr val="00CC66"/>
                </a:solidFill>
                <a:latin typeface="Times New Roman" pitchFamily="18" charset="0"/>
              </a:rPr>
              <a:t>avocado</a:t>
            </a:r>
            <a:r>
              <a:rPr lang="en-US" sz="2800" b="1" u="sng" dirty="0" smtClean="0">
                <a:solidFill>
                  <a:srgbClr val="CC00FF"/>
                </a:solidFill>
                <a:latin typeface="Times New Roman" pitchFamily="18" charset="0"/>
              </a:rPr>
              <a:t> </a:t>
            </a:r>
            <a:r>
              <a:rPr lang="en-US" sz="2800" b="1" dirty="0" smtClean="0">
                <a:solidFill>
                  <a:srgbClr val="CC00FF"/>
                </a:solidFill>
                <a:latin typeface="Times New Roman" pitchFamily="18" charset="0"/>
              </a:rPr>
              <a:t>with rough Bronx skin,</a:t>
            </a:r>
          </a:p>
          <a:p>
            <a:pPr>
              <a:lnSpc>
                <a:spcPct val="80000"/>
              </a:lnSpc>
              <a:buFont typeface="Wingdings" pitchFamily="2" charset="2"/>
              <a:buNone/>
            </a:pPr>
            <a:r>
              <a:rPr lang="en-US" sz="2800" b="1" dirty="0" smtClean="0">
                <a:solidFill>
                  <a:srgbClr val="CC00FF"/>
                </a:solidFill>
                <a:latin typeface="Times New Roman" pitchFamily="18" charset="0"/>
              </a:rPr>
              <a:t>both Latina and American.</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74638"/>
            <a:ext cx="7772400" cy="1020762"/>
          </a:xfrm>
        </p:spPr>
        <p:txBody>
          <a:bodyPr>
            <a:normAutofit fontScale="90000"/>
          </a:bodyPr>
          <a:lstStyle/>
          <a:p>
            <a:r>
              <a:rPr lang="en-US" sz="3100" dirty="0" smtClean="0">
                <a:solidFill>
                  <a:srgbClr val="FF0000"/>
                </a:solidFill>
              </a:rPr>
              <a:t>Try your skill on the following poem.</a:t>
            </a:r>
            <a:br>
              <a:rPr lang="en-US" sz="3100" dirty="0" smtClean="0">
                <a:solidFill>
                  <a:srgbClr val="FF0000"/>
                </a:solidFill>
              </a:rPr>
            </a:br>
            <a:r>
              <a:rPr lang="en-US" sz="3100" dirty="0" smtClean="0">
                <a:solidFill>
                  <a:srgbClr val="FF0000"/>
                </a:solidFill>
              </a:rPr>
              <a:t> </a:t>
            </a:r>
            <a:r>
              <a:rPr lang="en-US" sz="3100" dirty="0" smtClean="0">
                <a:solidFill>
                  <a:srgbClr val="36A02E"/>
                </a:solidFill>
              </a:rPr>
              <a:t>Virtue </a:t>
            </a:r>
            <a:r>
              <a:rPr lang="en-US" sz="3100" dirty="0" smtClean="0">
                <a:solidFill>
                  <a:srgbClr val="FF0000"/>
                </a:solidFill>
              </a:rPr>
              <a:t>by George Herbert</a:t>
            </a:r>
            <a:r>
              <a:rPr lang="en-US" dirty="0" smtClean="0">
                <a:solidFill>
                  <a:srgbClr val="FF0000"/>
                </a:solidFill>
              </a:rPr>
              <a:t> </a:t>
            </a:r>
            <a:endParaRPr lang="en-US" dirty="0">
              <a:solidFill>
                <a:srgbClr val="FF0000"/>
              </a:solidFill>
            </a:endParaRPr>
          </a:p>
        </p:txBody>
      </p:sp>
      <p:sp>
        <p:nvSpPr>
          <p:cNvPr id="6" name="Content Placeholder 5"/>
          <p:cNvSpPr>
            <a:spLocks noGrp="1"/>
          </p:cNvSpPr>
          <p:nvPr>
            <p:ph sz="half" idx="1"/>
          </p:nvPr>
        </p:nvSpPr>
        <p:spPr>
          <a:xfrm>
            <a:off x="381000" y="1447800"/>
            <a:ext cx="4572000" cy="4953000"/>
          </a:xfrm>
        </p:spPr>
        <p:txBody>
          <a:bodyPr>
            <a:normAutofit/>
          </a:bodyPr>
          <a:lstStyle/>
          <a:p>
            <a:pPr lvl="1">
              <a:buNone/>
            </a:pPr>
            <a:r>
              <a:rPr lang="en-US" sz="2000" dirty="0" smtClean="0"/>
              <a:t>Sweet day, so cool, so calm, so bright,</a:t>
            </a:r>
          </a:p>
          <a:p>
            <a:pPr lvl="2">
              <a:buNone/>
            </a:pPr>
            <a:r>
              <a:rPr lang="en-US" dirty="0" smtClean="0"/>
              <a:t>The bridal of the earth and sky;</a:t>
            </a:r>
          </a:p>
          <a:p>
            <a:pPr lvl="1">
              <a:buNone/>
            </a:pPr>
            <a:r>
              <a:rPr lang="en-US" sz="2000" dirty="0" smtClean="0"/>
              <a:t>  The dew shall weep thy fall to night,</a:t>
            </a:r>
          </a:p>
          <a:p>
            <a:pPr lvl="2">
              <a:buNone/>
            </a:pPr>
            <a:r>
              <a:rPr lang="en-US" dirty="0" smtClean="0"/>
              <a:t>	  For thou must die.</a:t>
            </a:r>
          </a:p>
          <a:p>
            <a:pPr lvl="2">
              <a:buNone/>
            </a:pPr>
            <a:endParaRPr lang="en-US" dirty="0" smtClean="0"/>
          </a:p>
          <a:p>
            <a:pPr lvl="1">
              <a:buNone/>
            </a:pPr>
            <a:r>
              <a:rPr lang="en-US" sz="2000" dirty="0" smtClean="0"/>
              <a:t>Sweet rose, whose hue, angry and brave,</a:t>
            </a:r>
          </a:p>
          <a:p>
            <a:pPr lvl="2">
              <a:buNone/>
            </a:pPr>
            <a:r>
              <a:rPr lang="en-US" dirty="0" smtClean="0"/>
              <a:t>Bids the rash gazer wipe his eye;</a:t>
            </a:r>
          </a:p>
          <a:p>
            <a:pPr lvl="1">
              <a:buNone/>
            </a:pPr>
            <a:r>
              <a:rPr lang="en-US" sz="2000" dirty="0" smtClean="0"/>
              <a:t>Thy root is ever in its grave,</a:t>
            </a:r>
          </a:p>
          <a:p>
            <a:pPr lvl="2">
              <a:buNone/>
            </a:pPr>
            <a:r>
              <a:rPr lang="en-US" dirty="0" smtClean="0"/>
              <a:t>		And thou must die.</a:t>
            </a:r>
          </a:p>
        </p:txBody>
      </p:sp>
      <p:sp>
        <p:nvSpPr>
          <p:cNvPr id="7" name="Content Placeholder 6"/>
          <p:cNvSpPr>
            <a:spLocks noGrp="1"/>
          </p:cNvSpPr>
          <p:nvPr>
            <p:ph sz="half" idx="2"/>
          </p:nvPr>
        </p:nvSpPr>
        <p:spPr>
          <a:xfrm>
            <a:off x="4876800" y="1447800"/>
            <a:ext cx="4267200" cy="4572000"/>
          </a:xfrm>
        </p:spPr>
        <p:txBody>
          <a:bodyPr>
            <a:normAutofit/>
          </a:bodyPr>
          <a:lstStyle/>
          <a:p>
            <a:pPr>
              <a:buNone/>
            </a:pPr>
            <a:r>
              <a:rPr lang="en-US" sz="2000" dirty="0" smtClean="0"/>
              <a:t>Sweet spring, full of sweet days and roses,</a:t>
            </a:r>
          </a:p>
          <a:p>
            <a:pPr>
              <a:buNone/>
            </a:pPr>
            <a:r>
              <a:rPr lang="en-US" sz="2000" dirty="0" smtClean="0"/>
              <a:t>	A box where sweets compacted lie;</a:t>
            </a:r>
          </a:p>
          <a:p>
            <a:pPr>
              <a:buNone/>
            </a:pPr>
            <a:r>
              <a:rPr lang="en-US" sz="2000" dirty="0" smtClean="0"/>
              <a:t>My music shows ye have your closes,</a:t>
            </a:r>
          </a:p>
          <a:p>
            <a:pPr>
              <a:buNone/>
            </a:pPr>
            <a:r>
              <a:rPr lang="en-US" sz="2000" dirty="0" smtClean="0"/>
              <a:t>	    And all must die</a:t>
            </a:r>
          </a:p>
          <a:p>
            <a:pPr>
              <a:buNone/>
            </a:pPr>
            <a:endParaRPr lang="en-US" sz="2000" dirty="0" smtClean="0"/>
          </a:p>
          <a:p>
            <a:pPr>
              <a:buNone/>
            </a:pPr>
            <a:r>
              <a:rPr lang="en-US" sz="2000" dirty="0" smtClean="0"/>
              <a:t>Only a sweet and virtuous soul,</a:t>
            </a:r>
          </a:p>
          <a:p>
            <a:pPr>
              <a:buNone/>
            </a:pPr>
            <a:r>
              <a:rPr lang="en-US" sz="2000" dirty="0" smtClean="0"/>
              <a:t>	Like seasoned timber, never gives </a:t>
            </a:r>
          </a:p>
          <a:p>
            <a:pPr>
              <a:buNone/>
            </a:pPr>
            <a:r>
              <a:rPr lang="en-US" sz="2000" dirty="0" smtClean="0"/>
              <a:t>But though the whole world turn to coal,</a:t>
            </a:r>
          </a:p>
          <a:p>
            <a:pPr>
              <a:buNone/>
            </a:pPr>
            <a:r>
              <a:rPr lang="en-US" sz="2000" dirty="0" smtClean="0"/>
              <a:t>	     Then chiefly lives.</a:t>
            </a:r>
            <a:endParaRPr lang="en-US" sz="2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Answer these questions of the previous poem…</a:t>
            </a:r>
            <a:endParaRPr lang="en-US" dirty="0"/>
          </a:p>
        </p:txBody>
      </p:sp>
      <p:sp>
        <p:nvSpPr>
          <p:cNvPr id="5" name="Content Placeholder 4"/>
          <p:cNvSpPr>
            <a:spLocks noGrp="1"/>
          </p:cNvSpPr>
          <p:nvPr>
            <p:ph idx="1"/>
          </p:nvPr>
        </p:nvSpPr>
        <p:spPr/>
        <p:txBody>
          <a:bodyPr>
            <a:normAutofit/>
          </a:bodyPr>
          <a:lstStyle/>
          <a:p>
            <a:r>
              <a:rPr lang="en-US" sz="3200" dirty="0" smtClean="0"/>
              <a:t>1) Vocabulary: bridal (2), brave (5), closes (11)</a:t>
            </a:r>
          </a:p>
          <a:p>
            <a:r>
              <a:rPr lang="en-US" sz="3200" dirty="0" smtClean="0"/>
              <a:t>How are the four stanzas interconnected?</a:t>
            </a:r>
          </a:p>
          <a:p>
            <a:r>
              <a:rPr lang="en-US" sz="3200" dirty="0" smtClean="0"/>
              <a:t>How do the stanzas build to a climax?</a:t>
            </a:r>
          </a:p>
          <a:p>
            <a:r>
              <a:rPr lang="en-US" sz="3200" dirty="0" smtClean="0"/>
              <a:t>How does the fourth stanza contrast with the first three?</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Poetry can come from any experience</a:t>
            </a:r>
            <a:endParaRPr lang="en-US" dirty="0"/>
          </a:p>
        </p:txBody>
      </p:sp>
      <p:sp>
        <p:nvSpPr>
          <p:cNvPr id="3" name="Text Placeholder 2"/>
          <p:cNvSpPr>
            <a:spLocks noGrp="1"/>
          </p:cNvSpPr>
          <p:nvPr>
            <p:ph type="body" idx="1"/>
          </p:nvPr>
        </p:nvSpPr>
        <p:spPr>
          <a:xfrm>
            <a:off x="914400" y="1447800"/>
            <a:ext cx="3733800" cy="1143000"/>
          </a:xfrm>
        </p:spPr>
        <p:txBody>
          <a:bodyPr>
            <a:normAutofit lnSpcReduction="10000"/>
          </a:bodyPr>
          <a:lstStyle/>
          <a:p>
            <a:r>
              <a:rPr lang="en-US" dirty="0" smtClean="0"/>
              <a:t>An experience can be an every day one such as looking at a building.</a:t>
            </a:r>
            <a:endParaRPr lang="en-US" dirty="0"/>
          </a:p>
        </p:txBody>
      </p:sp>
      <p:pic>
        <p:nvPicPr>
          <p:cNvPr id="7" name="Content Placeholder 6" descr="Cathedral.JPG"/>
          <p:cNvPicPr>
            <a:picLocks noGrp="1" noChangeAspect="1"/>
          </p:cNvPicPr>
          <p:nvPr>
            <p:ph sz="half" idx="2"/>
          </p:nvPr>
        </p:nvPicPr>
        <p:blipFill>
          <a:blip r:embed="rId3" cstate="print"/>
          <a:stretch>
            <a:fillRect/>
          </a:stretch>
        </p:blipFill>
        <p:spPr>
          <a:xfrm>
            <a:off x="611086" y="2749824"/>
            <a:ext cx="3732415" cy="2801389"/>
          </a:xfrm>
        </p:spPr>
      </p:pic>
      <p:sp>
        <p:nvSpPr>
          <p:cNvPr id="4" name="Text Placeholder 3"/>
          <p:cNvSpPr>
            <a:spLocks noGrp="1"/>
          </p:cNvSpPr>
          <p:nvPr>
            <p:ph type="body" sz="quarter" idx="3"/>
          </p:nvPr>
        </p:nvSpPr>
        <p:spPr/>
        <p:txBody>
          <a:bodyPr>
            <a:normAutofit fontScale="92500" lnSpcReduction="20000"/>
          </a:bodyPr>
          <a:lstStyle/>
          <a:p>
            <a:r>
              <a:rPr lang="en-US" dirty="0" smtClean="0"/>
              <a:t>Poetry can also come from the extraordinary.</a:t>
            </a:r>
            <a:endParaRPr lang="en-US" dirty="0"/>
          </a:p>
        </p:txBody>
      </p:sp>
      <p:pic>
        <p:nvPicPr>
          <p:cNvPr id="8" name="Content Placeholder 7" descr="HPIM3395.JPG"/>
          <p:cNvPicPr>
            <a:picLocks noGrp="1" noChangeAspect="1"/>
          </p:cNvPicPr>
          <p:nvPr>
            <p:ph sz="quarter" idx="4"/>
          </p:nvPr>
        </p:nvPicPr>
        <p:blipFill>
          <a:blip r:embed="rId4" cstate="print"/>
          <a:stretch>
            <a:fillRect/>
          </a:stretch>
        </p:blipFill>
        <p:spPr>
          <a:xfrm>
            <a:off x="4799705" y="2749824"/>
            <a:ext cx="3732415" cy="2801389"/>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00CC"/>
                </a:solidFill>
                <a:latin typeface="Times New Roman" pitchFamily="18" charset="0"/>
              </a:rPr>
              <a:t>Types of Poetry</a:t>
            </a:r>
            <a:endParaRPr lang="en-US" dirty="0"/>
          </a:p>
        </p:txBody>
      </p:sp>
      <p:sp>
        <p:nvSpPr>
          <p:cNvPr id="3" name="Content Placeholder 2"/>
          <p:cNvSpPr>
            <a:spLocks noGrp="1"/>
          </p:cNvSpPr>
          <p:nvPr>
            <p:ph idx="1"/>
          </p:nvPr>
        </p:nvSpPr>
        <p:spPr/>
        <p:txBody>
          <a:bodyPr/>
          <a:lstStyle/>
          <a:p>
            <a:pPr>
              <a:lnSpc>
                <a:spcPct val="90000"/>
              </a:lnSpc>
              <a:buFont typeface="Wingdings" pitchFamily="2" charset="2"/>
              <a:buBlip>
                <a:blip r:embed="rId2"/>
              </a:buBlip>
            </a:pPr>
            <a:r>
              <a:rPr lang="en-US" sz="2400" dirty="0" smtClean="0">
                <a:solidFill>
                  <a:srgbClr val="CC00CC"/>
                </a:solidFill>
                <a:latin typeface="Times New Roman" pitchFamily="18" charset="0"/>
              </a:rPr>
              <a:t>Narrative Poetry-</a:t>
            </a:r>
            <a:r>
              <a:rPr lang="en-US" sz="2400" dirty="0" smtClean="0">
                <a:latin typeface="Times New Roman" pitchFamily="18" charset="0"/>
              </a:rPr>
              <a:t> a narrative poem is one that tells a story. Types of narrative poetry include ballads and epics. (17)</a:t>
            </a:r>
          </a:p>
          <a:p>
            <a:pPr>
              <a:lnSpc>
                <a:spcPct val="90000"/>
              </a:lnSpc>
              <a:buFont typeface="Wingdings" pitchFamily="2" charset="2"/>
              <a:buBlip>
                <a:blip r:embed="rId2"/>
              </a:buBlip>
            </a:pPr>
            <a:r>
              <a:rPr lang="en-US" sz="2400" dirty="0" smtClean="0">
                <a:solidFill>
                  <a:srgbClr val="CC00CC"/>
                </a:solidFill>
                <a:latin typeface="Times New Roman" pitchFamily="18" charset="0"/>
              </a:rPr>
              <a:t>Lyric Poetry-</a:t>
            </a:r>
            <a:r>
              <a:rPr lang="en-US" sz="2400" dirty="0" smtClean="0">
                <a:latin typeface="Times New Roman" pitchFamily="18" charset="0"/>
              </a:rPr>
              <a:t> a highly musical verse that expresses the emotions of the speaker. Common types are sonnets, odes, free verse and elegies. (33)</a:t>
            </a:r>
          </a:p>
          <a:p>
            <a:pPr>
              <a:lnSpc>
                <a:spcPct val="90000"/>
              </a:lnSpc>
              <a:buFont typeface="Wingdings" pitchFamily="2" charset="2"/>
              <a:buBlip>
                <a:blip r:embed="rId2"/>
              </a:buBlip>
            </a:pPr>
            <a:r>
              <a:rPr lang="en-US" sz="2400" dirty="0" smtClean="0">
                <a:solidFill>
                  <a:srgbClr val="CC00CC"/>
                </a:solidFill>
                <a:latin typeface="Times New Roman" pitchFamily="18" charset="0"/>
              </a:rPr>
              <a:t>Dramatic poetry-</a:t>
            </a:r>
            <a:r>
              <a:rPr lang="en-US" sz="2400" dirty="0" smtClean="0">
                <a:latin typeface="Times New Roman" pitchFamily="18" charset="0"/>
              </a:rPr>
              <a:t> a dramatic poem is a verse that relies heavily on dramatic elements such as monologue, or dialogue. Two types of dramatic poetry are dramatic monologue and soliloquy. (#48)</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poetry……</a:t>
            </a:r>
            <a:endParaRPr lang="en-US" dirty="0"/>
          </a:p>
        </p:txBody>
      </p:sp>
      <p:sp>
        <p:nvSpPr>
          <p:cNvPr id="3" name="Content Placeholder 2"/>
          <p:cNvSpPr>
            <a:spLocks noGrp="1"/>
          </p:cNvSpPr>
          <p:nvPr>
            <p:ph sz="half" idx="1"/>
          </p:nvPr>
        </p:nvSpPr>
        <p:spPr/>
        <p:txBody>
          <a:bodyPr>
            <a:normAutofit/>
          </a:bodyPr>
          <a:lstStyle/>
          <a:p>
            <a:r>
              <a:rPr lang="en-US" sz="3600" b="1" u="sng" dirty="0" smtClean="0">
                <a:solidFill>
                  <a:srgbClr val="CC00FF"/>
                </a:solidFill>
                <a:latin typeface="Times New Roman" pitchFamily="18" charset="0"/>
              </a:rPr>
              <a:t>Epic </a:t>
            </a:r>
            <a:r>
              <a:rPr lang="en-US" sz="3600" b="1" dirty="0" smtClean="0">
                <a:solidFill>
                  <a:srgbClr val="CC00FF"/>
                </a:solidFill>
                <a:latin typeface="Times New Roman" pitchFamily="18" charset="0"/>
              </a:rPr>
              <a:t>:  a long narrative poem centering on a heroic figure who represents the fate of a nation. (#49)</a:t>
            </a:r>
            <a:endParaRPr lang="en-US" sz="3600" dirty="0"/>
          </a:p>
        </p:txBody>
      </p:sp>
      <p:sp>
        <p:nvSpPr>
          <p:cNvPr id="4" name="Content Placeholder 3"/>
          <p:cNvSpPr>
            <a:spLocks noGrp="1"/>
          </p:cNvSpPr>
          <p:nvPr>
            <p:ph sz="half" idx="2"/>
          </p:nvPr>
        </p:nvSpPr>
        <p:spPr/>
        <p:txBody>
          <a:bodyPr>
            <a:normAutofit/>
          </a:bodyPr>
          <a:lstStyle/>
          <a:p>
            <a:r>
              <a:rPr lang="en-US" sz="3600" b="1" u="sng" dirty="0" smtClean="0">
                <a:solidFill>
                  <a:srgbClr val="CC00FF"/>
                </a:solidFill>
                <a:latin typeface="Times New Roman" pitchFamily="18" charset="0"/>
              </a:rPr>
              <a:t>Ballad</a:t>
            </a:r>
            <a:r>
              <a:rPr lang="en-US" sz="3600" b="1" dirty="0" smtClean="0">
                <a:solidFill>
                  <a:srgbClr val="CC00FF"/>
                </a:solidFill>
                <a:latin typeface="Times New Roman" pitchFamily="18" charset="0"/>
              </a:rPr>
              <a:t>: a narrative poem, sometimes sung, that tells a dramatic story. (#32)</a:t>
            </a:r>
            <a:endParaRPr lang="en-US" sz="36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2800" b="1" u="sng" dirty="0" smtClean="0">
                <a:solidFill>
                  <a:srgbClr val="CC00FF"/>
                </a:solidFill>
                <a:latin typeface="Times New Roman" pitchFamily="18" charset="0"/>
              </a:rPr>
              <a:t>Free verse</a:t>
            </a:r>
            <a:r>
              <a:rPr lang="en-US" sz="2800" b="1" dirty="0" smtClean="0">
                <a:solidFill>
                  <a:srgbClr val="CC00FF"/>
                </a:solidFill>
                <a:latin typeface="Times New Roman" pitchFamily="18" charset="0"/>
              </a:rPr>
              <a:t> : poetry with no set rhythm or rhyme. (#15)</a:t>
            </a:r>
          </a:p>
          <a:p>
            <a:r>
              <a:rPr lang="en-US" i="1" dirty="0" smtClean="0"/>
              <a:t>eye rhyme</a:t>
            </a:r>
            <a:r>
              <a:rPr lang="en-US" dirty="0" smtClean="0"/>
              <a:t>. n. A rhyme consisting of words, such as lint and pint, with similar spellings but different sounds. Also called sight rhyme</a:t>
            </a:r>
            <a:endParaRPr lang="en-US" dirty="0"/>
          </a:p>
        </p:txBody>
      </p:sp>
      <p:sp>
        <p:nvSpPr>
          <p:cNvPr id="4" name="Rectangle 3"/>
          <p:cNvSpPr/>
          <p:nvPr/>
        </p:nvSpPr>
        <p:spPr>
          <a:xfrm>
            <a:off x="762000" y="4191000"/>
            <a:ext cx="7391400" cy="1384995"/>
          </a:xfrm>
          <a:prstGeom prst="rect">
            <a:avLst/>
          </a:prstGeom>
        </p:spPr>
        <p:txBody>
          <a:bodyPr wrap="square">
            <a:spAutoFit/>
          </a:bodyPr>
          <a:lstStyle/>
          <a:p>
            <a:r>
              <a:rPr lang="en-US" sz="2800" i="1" dirty="0" smtClean="0"/>
              <a:t>Slant rhyme</a:t>
            </a:r>
            <a:r>
              <a:rPr lang="en-US" sz="2800" dirty="0" smtClean="0"/>
              <a:t> in which either the vowels or the consonants of stressed syllables are identical, as in eyes, light; years, yours</a:t>
            </a:r>
            <a:endParaRPr lang="en-US" sz="2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Types of Poetry</a:t>
            </a:r>
            <a:endParaRPr lang="en-US" dirty="0"/>
          </a:p>
        </p:txBody>
      </p:sp>
      <p:sp>
        <p:nvSpPr>
          <p:cNvPr id="3" name="Content Placeholder 2"/>
          <p:cNvSpPr>
            <a:spLocks noGrp="1"/>
          </p:cNvSpPr>
          <p:nvPr>
            <p:ph idx="1"/>
          </p:nvPr>
        </p:nvSpPr>
        <p:spPr>
          <a:xfrm>
            <a:off x="457200" y="990600"/>
            <a:ext cx="8229600" cy="5135563"/>
          </a:xfrm>
        </p:spPr>
        <p:txBody>
          <a:bodyPr>
            <a:normAutofit fontScale="85000" lnSpcReduction="20000"/>
          </a:bodyPr>
          <a:lstStyle/>
          <a:p>
            <a:r>
              <a:rPr lang="en-US" sz="2800" b="1" u="sng" dirty="0" smtClean="0">
                <a:latin typeface="Times New Roman" pitchFamily="18" charset="0"/>
              </a:rPr>
              <a:t>Haiku: </a:t>
            </a:r>
            <a:r>
              <a:rPr lang="en-US" sz="2800" b="1" dirty="0" smtClean="0">
                <a:latin typeface="Times New Roman" pitchFamily="18" charset="0"/>
              </a:rPr>
              <a:t> a three-line poem usually about nature, with this syllable pattern: 5,7,5. This style originated in Japan</a:t>
            </a:r>
          </a:p>
          <a:p>
            <a:pPr>
              <a:lnSpc>
                <a:spcPct val="90000"/>
              </a:lnSpc>
              <a:buFont typeface="Wingdings" pitchFamily="2" charset="2"/>
              <a:buBlip>
                <a:blip r:embed="rId2"/>
              </a:buBlip>
            </a:pPr>
            <a:r>
              <a:rPr lang="en-US" sz="2800" u="sng" dirty="0" smtClean="0">
                <a:latin typeface="Times New Roman" pitchFamily="18" charset="0"/>
              </a:rPr>
              <a:t>Narrative Poetry- </a:t>
            </a:r>
            <a:r>
              <a:rPr lang="en-US" sz="2800" dirty="0" smtClean="0">
                <a:latin typeface="Times New Roman" pitchFamily="18" charset="0"/>
              </a:rPr>
              <a:t>a narrative poem is one that tells a story. Types of narrative poetry include ballads and epics. </a:t>
            </a:r>
          </a:p>
          <a:p>
            <a:pPr>
              <a:lnSpc>
                <a:spcPct val="90000"/>
              </a:lnSpc>
              <a:buFont typeface="Wingdings" pitchFamily="2" charset="2"/>
              <a:buBlip>
                <a:blip r:embed="rId2"/>
              </a:buBlip>
            </a:pPr>
            <a:r>
              <a:rPr lang="en-US" sz="2800" u="sng" dirty="0" smtClean="0">
                <a:latin typeface="Times New Roman" pitchFamily="18" charset="0"/>
              </a:rPr>
              <a:t>Lyric Poetry- </a:t>
            </a:r>
            <a:r>
              <a:rPr lang="en-US" sz="2800" dirty="0" smtClean="0">
                <a:latin typeface="Times New Roman" pitchFamily="18" charset="0"/>
              </a:rPr>
              <a:t>a highly musical verse that expresses the emotions of the speaker. Common types are sonnets, odes, free verse and elegies. </a:t>
            </a:r>
          </a:p>
          <a:p>
            <a:pPr>
              <a:lnSpc>
                <a:spcPct val="90000"/>
              </a:lnSpc>
              <a:buFont typeface="Wingdings" pitchFamily="2" charset="2"/>
              <a:buBlip>
                <a:blip r:embed="rId2"/>
              </a:buBlip>
            </a:pPr>
            <a:r>
              <a:rPr lang="en-US" sz="2800" u="sng" dirty="0" smtClean="0">
                <a:latin typeface="Times New Roman" pitchFamily="18" charset="0"/>
              </a:rPr>
              <a:t>Dramatic poetry- </a:t>
            </a:r>
            <a:r>
              <a:rPr lang="en-US" sz="2800" dirty="0" smtClean="0">
                <a:latin typeface="Times New Roman" pitchFamily="18" charset="0"/>
              </a:rPr>
              <a:t>a dramatic poem is a verse that relies heavily on dramatic elements such as monologue, or dialogue. Two types of dramatic poetry are dramatic monologue and soliloquy. </a:t>
            </a:r>
          </a:p>
          <a:p>
            <a:r>
              <a:rPr lang="en-US" sz="2800" b="1" u="sng" dirty="0" smtClean="0">
                <a:latin typeface="Times New Roman" pitchFamily="18" charset="0"/>
              </a:rPr>
              <a:t>Epic </a:t>
            </a:r>
            <a:r>
              <a:rPr lang="en-US" sz="2800" b="1" dirty="0" smtClean="0">
                <a:latin typeface="Times New Roman" pitchFamily="18" charset="0"/>
              </a:rPr>
              <a:t>:  a long narrative poem centering on a heroic figure who represents the fate of a nation.</a:t>
            </a:r>
          </a:p>
          <a:p>
            <a:r>
              <a:rPr lang="en-US" sz="2800" b="1" u="sng" dirty="0" smtClean="0">
                <a:latin typeface="Times New Roman" pitchFamily="18" charset="0"/>
              </a:rPr>
              <a:t>Ballad</a:t>
            </a:r>
            <a:r>
              <a:rPr lang="en-US" sz="2800" b="1" dirty="0" smtClean="0">
                <a:latin typeface="Times New Roman" pitchFamily="18" charset="0"/>
              </a:rPr>
              <a:t>: a narrative poem, sometimes sung, that tells a dramatic story.</a:t>
            </a:r>
          </a:p>
          <a:p>
            <a:r>
              <a:rPr lang="en-US" sz="2800" b="1" u="sng" dirty="0" smtClean="0">
                <a:latin typeface="Times New Roman" pitchFamily="18" charset="0"/>
              </a:rPr>
              <a:t>Free verse</a:t>
            </a:r>
            <a:r>
              <a:rPr lang="en-US" sz="2800" b="1" dirty="0" smtClean="0">
                <a:latin typeface="Times New Roman" pitchFamily="18" charset="0"/>
              </a:rPr>
              <a:t> : poetry with no set rhythm or rhyme.</a:t>
            </a:r>
          </a:p>
          <a:p>
            <a:endParaRPr lang="en-US" sz="2800" b="1" dirty="0" smtClean="0">
              <a:latin typeface="Times New Roman" pitchFamily="18" charset="0"/>
            </a:endParaRPr>
          </a:p>
          <a:p>
            <a:endParaRPr lang="en-US" sz="2800" b="1" dirty="0" smtClean="0">
              <a:latin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Concrete Poetry</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9422494"/>
              </p:ext>
            </p:extLst>
          </p:nvPr>
        </p:nvGraphicFramePr>
        <p:xfrm>
          <a:off x="1389682" y="1066801"/>
          <a:ext cx="6364635" cy="5046706"/>
        </p:xfrm>
        <a:graphic>
          <a:graphicData uri="http://schemas.openxmlformats.org/drawingml/2006/table">
            <a:tbl>
              <a:tblPr/>
              <a:tblGrid>
                <a:gridCol w="6364635"/>
              </a:tblGrid>
              <a:tr h="5046706">
                <a:tc>
                  <a:txBody>
                    <a:bodyPr/>
                    <a:lstStyle/>
                    <a:p>
                      <a:pPr algn="ctr" rtl="0"/>
                      <a:r>
                        <a:rPr lang="en-US" sz="1400" i="1" dirty="0">
                          <a:effectLst/>
                        </a:rPr>
                        <a:t/>
                      </a:r>
                      <a:br>
                        <a:rPr lang="en-US" sz="1400" i="1" dirty="0">
                          <a:effectLst/>
                        </a:rPr>
                      </a:br>
                      <a:endParaRPr lang="en-US" sz="1400" dirty="0">
                        <a:effectLst/>
                      </a:endParaRPr>
                    </a:p>
                    <a:p>
                      <a:pPr algn="ctr" rtl="0"/>
                      <a:r>
                        <a:rPr lang="en-US" sz="1400" i="0" dirty="0">
                          <a:effectLst/>
                        </a:rPr>
                        <a:t>A concrete poem is one that takes the shape of the object it describes</a:t>
                      </a:r>
                      <a:endParaRPr lang="en-US" sz="1400" dirty="0">
                        <a:effectLst/>
                      </a:endParaRPr>
                    </a:p>
                    <a:p>
                      <a:pPr algn="l" rtl="0"/>
                      <a:r>
                        <a:rPr lang="en-US" sz="1400" dirty="0">
                          <a:effectLst/>
                        </a:rPr>
                        <a:t/>
                      </a:r>
                      <a:br>
                        <a:rPr lang="en-US" sz="1400" dirty="0">
                          <a:effectLst/>
                        </a:rPr>
                      </a:br>
                      <a:endParaRPr lang="en-US" sz="1400" dirty="0">
                        <a:effectLst/>
                      </a:endParaRPr>
                    </a:p>
                    <a:p>
                      <a:pPr algn="l" rtl="0">
                        <a:buFont typeface="Arial"/>
                        <a:buChar char="•"/>
                      </a:pPr>
                      <a:r>
                        <a:rPr lang="en-US" sz="1400" i="0" dirty="0">
                          <a:solidFill>
                            <a:srgbClr val="000000"/>
                          </a:solidFill>
                          <a:effectLst/>
                        </a:rPr>
                        <a:t>Choose an object in the room in which you’re writing. It may be a picture, a vase, the television set, or a computer. This can be the topic of your poem. Consider the object.</a:t>
                      </a:r>
                      <a:endParaRPr lang="en-US" sz="1400" i="0" dirty="0">
                        <a:solidFill>
                          <a:srgbClr val="373737"/>
                        </a:solidFill>
                        <a:effectLst/>
                      </a:endParaRPr>
                    </a:p>
                    <a:p>
                      <a:pPr algn="l" rtl="0">
                        <a:buFont typeface="Arial"/>
                        <a:buChar char="•"/>
                      </a:pPr>
                      <a:r>
                        <a:rPr lang="en-US" sz="1400" i="0" dirty="0">
                          <a:solidFill>
                            <a:srgbClr val="000000"/>
                          </a:solidFill>
                          <a:effectLst/>
                        </a:rPr>
                        <a:t>Brainstorm a list of words and phrases that describe the object, and anything else that comes to mind when considering the object you’ve selected as the subject of the poem. </a:t>
                      </a:r>
                      <a:endParaRPr lang="en-US" sz="1400" i="0" dirty="0">
                        <a:solidFill>
                          <a:srgbClr val="373737"/>
                        </a:solidFill>
                        <a:effectLst/>
                      </a:endParaRPr>
                    </a:p>
                    <a:p>
                      <a:pPr algn="l" rtl="0">
                        <a:buFont typeface="Arial"/>
                        <a:buChar char="•"/>
                      </a:pPr>
                      <a:r>
                        <a:rPr lang="en-US" sz="1400" i="0" dirty="0">
                          <a:solidFill>
                            <a:srgbClr val="000000"/>
                          </a:solidFill>
                          <a:effectLst/>
                        </a:rPr>
                        <a:t>List any special significance, events, or elements of the object. Does the object remind you of someone or perhaps special time in your life? A vase of flowers, for example, may remind you of your grandmother’s garden or your mother’s prized roses. List any associations that come to mind.</a:t>
                      </a:r>
                      <a:endParaRPr lang="en-US" sz="1400" i="0" dirty="0">
                        <a:solidFill>
                          <a:srgbClr val="373737"/>
                        </a:solidFill>
                        <a:effectLst/>
                      </a:endParaRPr>
                    </a:p>
                    <a:p>
                      <a:pPr algn="l" rtl="0">
                        <a:buFont typeface="Arial"/>
                        <a:buChar char="•"/>
                      </a:pPr>
                      <a:r>
                        <a:rPr lang="en-US" sz="1400" i="0" dirty="0">
                          <a:solidFill>
                            <a:srgbClr val="000000"/>
                          </a:solidFill>
                          <a:effectLst/>
                        </a:rPr>
                        <a:t>Now take a blank sheet of paper. Sketch an outline or image of the object.</a:t>
                      </a:r>
                      <a:endParaRPr lang="en-US" sz="1400" i="0" dirty="0">
                        <a:solidFill>
                          <a:srgbClr val="373737"/>
                        </a:solidFill>
                        <a:effectLst/>
                      </a:endParaRPr>
                    </a:p>
                    <a:p>
                      <a:pPr algn="l" rtl="0">
                        <a:buFont typeface="Arial"/>
                        <a:buChar char="•"/>
                      </a:pPr>
                      <a:r>
                        <a:rPr lang="en-US" sz="1400" i="0" dirty="0">
                          <a:solidFill>
                            <a:srgbClr val="000000"/>
                          </a:solidFill>
                          <a:effectLst/>
                        </a:rPr>
                        <a:t>Begin fitting the words and verses into the outline you’ve sketched. They shouldn’t feel contrived, but rather flow as poetry.</a:t>
                      </a:r>
                      <a:endParaRPr lang="en-US" sz="1400" i="0" dirty="0">
                        <a:solidFill>
                          <a:srgbClr val="373737"/>
                        </a:solidFill>
                        <a:effectLst/>
                      </a:endParaRPr>
                    </a:p>
                    <a:p>
                      <a:pPr algn="l" rtl="0">
                        <a:buFont typeface="Arial"/>
                        <a:buChar char="•"/>
                      </a:pPr>
                      <a:r>
                        <a:rPr lang="en-US" sz="1400" i="0" dirty="0">
                          <a:solidFill>
                            <a:srgbClr val="000000"/>
                          </a:solidFill>
                          <a:effectLst/>
                        </a:rPr>
                        <a:t>When your poem says what you wish it to say, you may wish to go back and erase the sketch so that the words themselves stand out on the paper in their new visual form.</a:t>
                      </a:r>
                      <a:endParaRPr lang="en-US" sz="1400" i="0" dirty="0">
                        <a:solidFill>
                          <a:srgbClr val="373737"/>
                        </a:solidFill>
                        <a:effectLst/>
                      </a:endParaRPr>
                    </a:p>
                  </a:txBody>
                  <a:tcPr marL="70718" marR="70718" marT="35359" marB="35359" anchor="ctr">
                    <a:lnL>
                      <a:noFill/>
                    </a:lnL>
                    <a:lnR>
                      <a:noFill/>
                    </a:lnR>
                    <a:lnT>
                      <a:noFill/>
                    </a:lnT>
                    <a:lnB>
                      <a:noFill/>
                    </a:lnB>
                  </a:tcPr>
                </a:tc>
              </a:tr>
            </a:tbl>
          </a:graphicData>
        </a:graphic>
      </p:graphicFrame>
      <p:sp>
        <p:nvSpPr>
          <p:cNvPr id="5" name="Rectangle 1"/>
          <p:cNvSpPr>
            <a:spLocks noChangeArrowheads="1"/>
          </p:cNvSpPr>
          <p:nvPr/>
        </p:nvSpPr>
        <p:spPr bwMode="auto">
          <a:xfrm>
            <a:off x="1389063" y="1587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38050" tIns="4761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Arial" charset="0"/>
                <a:cs typeface="Arial" charset="0"/>
              </a:rPr>
              <a:t>Concrete Poetry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5821376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Concrete Poetry</a:t>
            </a:r>
            <a:endParaRPr lang="en-US" dirty="0"/>
          </a:p>
        </p:txBody>
      </p:sp>
      <p:sp>
        <p:nvSpPr>
          <p:cNvPr id="3" name="Content Placeholder 2"/>
          <p:cNvSpPr>
            <a:spLocks noGrp="1"/>
          </p:cNvSpPr>
          <p:nvPr>
            <p:ph idx="1"/>
          </p:nvPr>
        </p:nvSpPr>
        <p:spPr/>
        <p:txBody>
          <a:bodyPr/>
          <a:lstStyle/>
          <a:p>
            <a:endParaRPr lang="en-US"/>
          </a:p>
        </p:txBody>
      </p:sp>
      <p:pic>
        <p:nvPicPr>
          <p:cNvPr id="2050" name="Picture 2" descr="https://78462f86-a-ca8ee51b-s-sites.googlegroups.com/a/fariafalcons.com/www/all-about-poetry/Sailboat.jpg?attachauth=ANoY7coNoEyUhgLtkxjq6yKkXmExZp7TQuwFXhQjboZ8Go78absGYApXQ0ZSY8DAZxmEK0mCZ-f5cNONZ4zmN4oFUEUPd2OExxVYT1BRrpeQIPhGrwa3L26VyZ2b4zYgRGeFKM306YQkv2VCKJ1ozdq8MOG4R7GsxSnRr0JCFrAOgErQMzg1uguwaSdKrxswydV06BNkhSdH9g_zmBkJeCQYt4-KrzbUqQOFBpAItB6KhyR6ni6Kubw%3D&amp;attredirect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057400"/>
            <a:ext cx="270510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9983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Concrete Poetry</a:t>
            </a:r>
            <a:endParaRPr lang="en-US" dirty="0"/>
          </a:p>
        </p:txBody>
      </p:sp>
      <p:sp>
        <p:nvSpPr>
          <p:cNvPr id="3" name="Content Placeholder 2"/>
          <p:cNvSpPr>
            <a:spLocks noGrp="1"/>
          </p:cNvSpPr>
          <p:nvPr>
            <p:ph idx="1"/>
          </p:nvPr>
        </p:nvSpPr>
        <p:spPr/>
        <p:txBody>
          <a:bodyPr/>
          <a:lstStyle/>
          <a:p>
            <a:endParaRPr lang="en-US"/>
          </a:p>
        </p:txBody>
      </p:sp>
      <p:pic>
        <p:nvPicPr>
          <p:cNvPr id="3074" name="Picture 2" descr="http://www.fariafalcons.com/_/rsrc/1239138023693/all-about-poetry/Fi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43000"/>
            <a:ext cx="6667500" cy="510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1369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Haiku</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81000" y="1219200"/>
            <a:ext cx="8153400" cy="4524315"/>
          </a:xfrm>
          <a:prstGeom prst="rect">
            <a:avLst/>
          </a:prstGeom>
        </p:spPr>
        <p:txBody>
          <a:bodyPr wrap="square">
            <a:spAutoFit/>
          </a:bodyPr>
          <a:lstStyle/>
          <a:p>
            <a:r>
              <a:rPr lang="en-US" sz="3200" dirty="0"/>
              <a:t>"Haiku" is a traditional form of Japanese poetry.  Haiku poems consist of 3 lines.  The first and last lines of a Haiku have 5 syllables and the middle line has 7 syllables.  The lines rarely rhyme.</a:t>
            </a:r>
          </a:p>
          <a:p>
            <a:r>
              <a:rPr lang="en-US" sz="3200" dirty="0"/>
              <a:t>Here's a Haiku to help you remember:</a:t>
            </a:r>
          </a:p>
          <a:p>
            <a:r>
              <a:rPr lang="en-US" sz="3200" dirty="0"/>
              <a:t>I am first with five</a:t>
            </a:r>
            <a:br>
              <a:rPr lang="en-US" sz="3200" dirty="0"/>
            </a:br>
            <a:r>
              <a:rPr lang="en-US" sz="3200" dirty="0"/>
              <a:t>Then seven in the middle --</a:t>
            </a:r>
            <a:br>
              <a:rPr lang="en-US" sz="3200" dirty="0"/>
            </a:br>
            <a:r>
              <a:rPr lang="en-US" sz="3200" dirty="0"/>
              <a:t>Five again to end.</a:t>
            </a:r>
          </a:p>
        </p:txBody>
      </p:sp>
    </p:spTree>
    <p:extLst>
      <p:ext uri="{BB962C8B-B14F-4D97-AF65-F5344CB8AC3E}">
        <p14:creationId xmlns:p14="http://schemas.microsoft.com/office/powerpoint/2010/main" val="37170695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Haiku Examples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Basho Matsuo</a:t>
            </a:r>
          </a:p>
          <a:p>
            <a:r>
              <a:rPr lang="en-US" dirty="0"/>
              <a:t>Here are t</a:t>
            </a:r>
            <a:r>
              <a:rPr lang="en-US" dirty="0" smtClean="0"/>
              <a:t>wo </a:t>
            </a:r>
            <a:r>
              <a:rPr lang="en-US" dirty="0"/>
              <a:t>examples of the haiku of Basho Matsuo, the first great poet of haiku in the 1600s:</a:t>
            </a:r>
          </a:p>
          <a:p>
            <a:pPr marL="0" indent="0">
              <a:buNone/>
            </a:pPr>
            <a:endParaRPr lang="en-US" dirty="0" smtClean="0"/>
          </a:p>
          <a:p>
            <a:pPr marL="0" indent="0">
              <a:buNone/>
            </a:pPr>
            <a:r>
              <a:rPr lang="en-US" dirty="0" smtClean="0"/>
              <a:t>An </a:t>
            </a:r>
            <a:r>
              <a:rPr lang="en-US" dirty="0"/>
              <a:t>old silent pond...</a:t>
            </a:r>
          </a:p>
          <a:p>
            <a:pPr marL="0" indent="0">
              <a:buNone/>
            </a:pPr>
            <a:r>
              <a:rPr lang="en-US" dirty="0"/>
              <a:t>A frog jumps into the pond,</a:t>
            </a:r>
          </a:p>
          <a:p>
            <a:pPr marL="0" indent="0">
              <a:buNone/>
            </a:pPr>
            <a:r>
              <a:rPr lang="en-US" dirty="0"/>
              <a:t>splash! Silence again.</a:t>
            </a:r>
          </a:p>
          <a:p>
            <a:pPr marL="0" indent="0">
              <a:buNone/>
            </a:pPr>
            <a:r>
              <a:rPr lang="en-US" dirty="0"/>
              <a:t> </a:t>
            </a:r>
          </a:p>
          <a:p>
            <a:pPr marL="0" indent="0">
              <a:buNone/>
            </a:pPr>
            <a:r>
              <a:rPr lang="en-US" dirty="0"/>
              <a:t>Autumn moonlight—</a:t>
            </a:r>
          </a:p>
          <a:p>
            <a:pPr marL="0" indent="0">
              <a:buNone/>
            </a:pPr>
            <a:r>
              <a:rPr lang="en-US" dirty="0"/>
              <a:t>a worm digs silently</a:t>
            </a:r>
          </a:p>
          <a:p>
            <a:pPr marL="0" indent="0">
              <a:buNone/>
            </a:pPr>
            <a:r>
              <a:rPr lang="en-US" dirty="0"/>
              <a:t>into the chestnut.</a:t>
            </a:r>
          </a:p>
          <a:p>
            <a:endParaRPr lang="en-US" dirty="0"/>
          </a:p>
        </p:txBody>
      </p:sp>
    </p:spTree>
    <p:extLst>
      <p:ext uri="{BB962C8B-B14F-4D97-AF65-F5344CB8AC3E}">
        <p14:creationId xmlns:p14="http://schemas.microsoft.com/office/powerpoint/2010/main" val="13493630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Lyric Poetry</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066800" y="2074813"/>
            <a:ext cx="7391400" cy="3970318"/>
          </a:xfrm>
          <a:prstGeom prst="rect">
            <a:avLst/>
          </a:prstGeom>
        </p:spPr>
        <p:txBody>
          <a:bodyPr wrap="square">
            <a:spAutoFit/>
          </a:bodyPr>
          <a:lstStyle/>
          <a:p>
            <a:r>
              <a:rPr lang="en-US" sz="2800" b="1" dirty="0"/>
              <a:t>Definition of Lyric Poetry</a:t>
            </a:r>
            <a:endParaRPr lang="en-US" sz="2800" dirty="0"/>
          </a:p>
          <a:p>
            <a:r>
              <a:rPr lang="en-US" sz="2800" b="1" dirty="0"/>
              <a:t>Lyric Poetry consists of a poem, such as a sonnet or an ode, that expresses the thoughts and feelings of the poet. The term lyric is now commonly referred to as the words to a song. Lyric poetry does not tell a story which portrays characters and actions. The lyric poet addresses the reader directly, portraying his or her own feeling, state of mind, and perceptions.</a:t>
            </a:r>
            <a:endParaRPr lang="en-US" sz="2800" dirty="0"/>
          </a:p>
        </p:txBody>
      </p:sp>
    </p:spTree>
    <p:extLst>
      <p:ext uri="{BB962C8B-B14F-4D97-AF65-F5344CB8AC3E}">
        <p14:creationId xmlns:p14="http://schemas.microsoft.com/office/powerpoint/2010/main" val="3130128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60000"/>
                    <a:lumOff val="40000"/>
                  </a:schemeClr>
                </a:solidFill>
              </a:rPr>
              <a:t>Example of experience by great poets…</a:t>
            </a:r>
            <a:endParaRPr lang="en-US" dirty="0">
              <a:solidFill>
                <a:schemeClr val="accent2">
                  <a:lumMod val="60000"/>
                  <a:lumOff val="40000"/>
                </a:schemeClr>
              </a:solidFill>
            </a:endParaRPr>
          </a:p>
        </p:txBody>
      </p:sp>
      <p:sp>
        <p:nvSpPr>
          <p:cNvPr id="3" name="Content Placeholder 2"/>
          <p:cNvSpPr>
            <a:spLocks noGrp="1"/>
          </p:cNvSpPr>
          <p:nvPr>
            <p:ph idx="1"/>
          </p:nvPr>
        </p:nvSpPr>
        <p:spPr/>
        <p:txBody>
          <a:bodyPr>
            <a:normAutofit fontScale="85000" lnSpcReduction="20000"/>
          </a:bodyPr>
          <a:lstStyle/>
          <a:p>
            <a:r>
              <a:rPr lang="en-US" dirty="0" smtClean="0"/>
              <a:t>Watching an eagle or some form of nature…..</a:t>
            </a:r>
          </a:p>
          <a:p>
            <a:r>
              <a:rPr lang="en-US" dirty="0" smtClean="0"/>
              <a:t>“The Eagle” by Alfred, Lord Tennyson</a:t>
            </a:r>
          </a:p>
          <a:p>
            <a:pPr lvl="1"/>
            <a:r>
              <a:rPr lang="en-US" dirty="0" smtClean="0">
                <a:solidFill>
                  <a:srgbClr val="FF0000"/>
                </a:solidFill>
              </a:rPr>
              <a:t>He clasps the crag with crooked hands;/Close to the sun in lonely lands,/Ringed with the azure world, he stands.</a:t>
            </a:r>
          </a:p>
          <a:p>
            <a:pPr lvl="1">
              <a:buNone/>
            </a:pPr>
            <a:r>
              <a:rPr lang="en-US" dirty="0" smtClean="0">
                <a:solidFill>
                  <a:srgbClr val="FF0000"/>
                </a:solidFill>
              </a:rPr>
              <a:t>	The wrinkled sea beneath him crawls;/ He watches from the mountain walls,/ And like a thunderbolt he falls.</a:t>
            </a:r>
          </a:p>
          <a:p>
            <a:r>
              <a:rPr lang="en-US" dirty="0" smtClean="0"/>
              <a:t>Readers will feel that they have enjoyed a significant experience and understand eagles better, though in a different way than they did from an encyclopedia article. This is because an article analyzes an experience with an eagle and the poem synthesizes the experience.</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Lyric Example</a:t>
            </a:r>
            <a:endParaRPr lang="en-US" dirty="0"/>
          </a:p>
        </p:txBody>
      </p:sp>
      <p:sp>
        <p:nvSpPr>
          <p:cNvPr id="3" name="Content Placeholder 2"/>
          <p:cNvSpPr>
            <a:spLocks noGrp="1"/>
          </p:cNvSpPr>
          <p:nvPr>
            <p:ph idx="1"/>
          </p:nvPr>
        </p:nvSpPr>
        <p:spPr/>
        <p:txBody>
          <a:bodyPr/>
          <a:lstStyle/>
          <a:p>
            <a:r>
              <a:rPr lang="en-US" b="1" dirty="0"/>
              <a:t>I heard a fly buzz when I died )</a:t>
            </a:r>
            <a:br>
              <a:rPr lang="en-US" b="1" dirty="0"/>
            </a:br>
            <a:r>
              <a:rPr lang="en-US" b="1" dirty="0" smtClean="0"/>
              <a:t>by Emily </a:t>
            </a:r>
            <a:r>
              <a:rPr lang="en-US" b="1" dirty="0"/>
              <a:t>Dickinson</a:t>
            </a:r>
            <a:endParaRPr lang="en-US" dirty="0"/>
          </a:p>
          <a:p>
            <a:pPr marL="0" indent="0">
              <a:buNone/>
            </a:pPr>
            <a:endParaRPr lang="en-US" dirty="0" smtClean="0"/>
          </a:p>
          <a:p>
            <a:pPr marL="0" indent="0">
              <a:buNone/>
            </a:pPr>
            <a:r>
              <a:rPr lang="en-US" dirty="0" smtClean="0"/>
              <a:t>I </a:t>
            </a:r>
            <a:r>
              <a:rPr lang="en-US" dirty="0"/>
              <a:t>heard a fly buzz when I died;</a:t>
            </a:r>
            <a:br>
              <a:rPr lang="en-US" dirty="0"/>
            </a:br>
            <a:r>
              <a:rPr lang="en-US" dirty="0"/>
              <a:t>The stillness round my form</a:t>
            </a:r>
            <a:br>
              <a:rPr lang="en-US" dirty="0"/>
            </a:br>
            <a:r>
              <a:rPr lang="en-US" dirty="0"/>
              <a:t>Was like the stillness in the air</a:t>
            </a:r>
            <a:br>
              <a:rPr lang="en-US" dirty="0"/>
            </a:br>
            <a:r>
              <a:rPr lang="en-US" dirty="0"/>
              <a:t>Between the heaves of storm.</a:t>
            </a:r>
            <a:endParaRPr lang="en-US" dirty="0"/>
          </a:p>
          <a:p>
            <a:endParaRPr lang="en-US" dirty="0"/>
          </a:p>
        </p:txBody>
      </p:sp>
    </p:spTree>
    <p:extLst>
      <p:ext uri="{BB962C8B-B14F-4D97-AF65-F5344CB8AC3E}">
        <p14:creationId xmlns:p14="http://schemas.microsoft.com/office/powerpoint/2010/main" val="29587192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 of Lyric</a:t>
            </a:r>
            <a:endParaRPr lang="en-US" dirty="0"/>
          </a:p>
        </p:txBody>
      </p:sp>
      <p:sp>
        <p:nvSpPr>
          <p:cNvPr id="3" name="Content Placeholder 2"/>
          <p:cNvSpPr>
            <a:spLocks noGrp="1"/>
          </p:cNvSpPr>
          <p:nvPr>
            <p:ph idx="1"/>
          </p:nvPr>
        </p:nvSpPr>
        <p:spPr/>
        <p:txBody>
          <a:bodyPr>
            <a:normAutofit fontScale="47500" lnSpcReduction="20000"/>
          </a:bodyPr>
          <a:lstStyle/>
          <a:p>
            <a:r>
              <a:rPr lang="en-US" b="1" dirty="0"/>
              <a:t>Lyric of Love to Leah by </a:t>
            </a:r>
            <a:r>
              <a:rPr lang="en-US" b="1" dirty="0" err="1"/>
              <a:t>Aleister</a:t>
            </a:r>
            <a:r>
              <a:rPr lang="en-US" b="1" dirty="0"/>
              <a:t> Crowley</a:t>
            </a:r>
            <a:endParaRPr lang="en-US" dirty="0"/>
          </a:p>
          <a:p>
            <a:r>
              <a:rPr lang="en-US" dirty="0"/>
              <a:t>Come, my darling, let us dance</a:t>
            </a:r>
            <a:br>
              <a:rPr lang="en-US" dirty="0"/>
            </a:br>
            <a:r>
              <a:rPr lang="en-US" dirty="0"/>
              <a:t>To the moon that beckons us</a:t>
            </a:r>
            <a:br>
              <a:rPr lang="en-US" dirty="0"/>
            </a:br>
            <a:r>
              <a:rPr lang="en-US" dirty="0"/>
              <a:t>To dissolve our love in trance</a:t>
            </a:r>
            <a:br>
              <a:rPr lang="en-US" dirty="0"/>
            </a:br>
            <a:r>
              <a:rPr lang="en-US" dirty="0"/>
              <a:t>Heedless of the hideous</a:t>
            </a:r>
            <a:br>
              <a:rPr lang="en-US" dirty="0"/>
            </a:br>
            <a:r>
              <a:rPr lang="en-US" dirty="0"/>
              <a:t>Heat &amp; hate of Sirius-</a:t>
            </a:r>
            <a:br>
              <a:rPr lang="en-US" dirty="0"/>
            </a:br>
            <a:r>
              <a:rPr lang="en-US" dirty="0"/>
              <a:t>Shun his baneful brilliance!</a:t>
            </a:r>
            <a:br>
              <a:rPr lang="en-US" dirty="0"/>
            </a:br>
            <a:r>
              <a:rPr lang="en-US" dirty="0"/>
              <a:t/>
            </a:r>
            <a:br>
              <a:rPr lang="en-US" dirty="0"/>
            </a:br>
            <a:r>
              <a:rPr lang="en-US" dirty="0"/>
              <a:t>Let us dance beneath the palm</a:t>
            </a:r>
            <a:br>
              <a:rPr lang="en-US" dirty="0"/>
            </a:br>
            <a:r>
              <a:rPr lang="en-US" dirty="0"/>
              <a:t>Moving in the moonlight, frond</a:t>
            </a:r>
            <a:br>
              <a:rPr lang="en-US" dirty="0"/>
            </a:br>
            <a:r>
              <a:rPr lang="en-US" dirty="0"/>
              <a:t>Wooing frond above the calm</a:t>
            </a:r>
            <a:br>
              <a:rPr lang="en-US" dirty="0"/>
            </a:br>
            <a:r>
              <a:rPr lang="en-US" dirty="0"/>
              <a:t>Of the ocean diamond</a:t>
            </a:r>
            <a:br>
              <a:rPr lang="en-US" dirty="0"/>
            </a:br>
            <a:r>
              <a:rPr lang="en-US" dirty="0"/>
              <a:t>Sparkling to the sky beyond</a:t>
            </a:r>
            <a:br>
              <a:rPr lang="en-US" dirty="0"/>
            </a:br>
            <a:r>
              <a:rPr lang="en-US" dirty="0"/>
              <a:t>The enchantment of our psalm.</a:t>
            </a:r>
            <a:br>
              <a:rPr lang="en-US" dirty="0"/>
            </a:br>
            <a:r>
              <a:rPr lang="en-US" dirty="0"/>
              <a:t/>
            </a:r>
            <a:br>
              <a:rPr lang="en-US" dirty="0"/>
            </a:br>
            <a:r>
              <a:rPr lang="en-US" dirty="0"/>
              <a:t>Let us dance, my mirror of</a:t>
            </a:r>
            <a:br>
              <a:rPr lang="en-US" dirty="0"/>
            </a:br>
            <a:r>
              <a:rPr lang="en-US" dirty="0"/>
              <a:t>Perfect passion won to peace,</a:t>
            </a:r>
            <a:br>
              <a:rPr lang="en-US" dirty="0"/>
            </a:br>
            <a:r>
              <a:rPr lang="en-US" dirty="0"/>
              <a:t>Let us dance, my treasure trove,</a:t>
            </a:r>
            <a:br>
              <a:rPr lang="en-US" dirty="0"/>
            </a:br>
            <a:r>
              <a:rPr lang="en-US" dirty="0"/>
              <a:t>On the marble terraces</a:t>
            </a:r>
            <a:br>
              <a:rPr lang="en-US" dirty="0"/>
            </a:br>
            <a:r>
              <a:rPr lang="en-US" dirty="0"/>
              <a:t>Carven in pallid </a:t>
            </a:r>
            <a:r>
              <a:rPr lang="en-US" dirty="0" err="1"/>
              <a:t>embroeideries</a:t>
            </a:r>
            <a:r>
              <a:rPr lang="en-US" dirty="0"/>
              <a:t/>
            </a:r>
            <a:br>
              <a:rPr lang="en-US" dirty="0"/>
            </a:br>
            <a:r>
              <a:rPr lang="en-US" dirty="0"/>
              <a:t>For the vestal veil of Love.</a:t>
            </a:r>
          </a:p>
          <a:p>
            <a:endParaRPr lang="en-US" dirty="0"/>
          </a:p>
        </p:txBody>
      </p:sp>
    </p:spTree>
    <p:extLst>
      <p:ext uri="{BB962C8B-B14F-4D97-AF65-F5344CB8AC3E}">
        <p14:creationId xmlns:p14="http://schemas.microsoft.com/office/powerpoint/2010/main" val="7704029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Diamantes</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057400" y="1828800"/>
            <a:ext cx="4572000" cy="3539430"/>
          </a:xfrm>
          <a:prstGeom prst="rect">
            <a:avLst/>
          </a:prstGeom>
        </p:spPr>
        <p:txBody>
          <a:bodyPr>
            <a:spAutoFit/>
          </a:bodyPr>
          <a:lstStyle/>
          <a:p>
            <a:r>
              <a:rPr lang="en-US" sz="3200" dirty="0"/>
              <a:t>Also known as a “diamond poem” because of it’s shape, there are two different types of diamantes; </a:t>
            </a:r>
            <a:r>
              <a:rPr lang="en-US" sz="3200" i="1" dirty="0"/>
              <a:t>synonym</a:t>
            </a:r>
            <a:r>
              <a:rPr lang="en-US" sz="3200" dirty="0"/>
              <a:t> diamantes and </a:t>
            </a:r>
            <a:r>
              <a:rPr lang="en-US" sz="3200" i="1" dirty="0"/>
              <a:t>antonym</a:t>
            </a:r>
            <a:r>
              <a:rPr lang="en-US" sz="3200" dirty="0"/>
              <a:t> diamantes.</a:t>
            </a:r>
          </a:p>
        </p:txBody>
      </p:sp>
    </p:spTree>
    <p:extLst>
      <p:ext uri="{BB962C8B-B14F-4D97-AF65-F5344CB8AC3E}">
        <p14:creationId xmlns:p14="http://schemas.microsoft.com/office/powerpoint/2010/main" val="21643631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1371600" lvl="3" indent="0">
              <a:buNone/>
            </a:pPr>
            <a:endParaRPr lang="en-US" sz="4800" dirty="0"/>
          </a:p>
          <a:p>
            <a:pPr marL="1371600" lvl="3" indent="0">
              <a:buNone/>
            </a:pPr>
            <a:endParaRPr lang="en-US" sz="4800" dirty="0"/>
          </a:p>
          <a:p>
            <a:pPr marL="1371600" lvl="3" indent="0">
              <a:buNone/>
            </a:pPr>
            <a:endParaRPr lang="en-US" sz="4800" dirty="0"/>
          </a:p>
        </p:txBody>
      </p:sp>
      <p:pic>
        <p:nvPicPr>
          <p:cNvPr id="4098" name="Picture 2" descr="http://farm8.staticflickr.com/7007/6661183681_a24950743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58125"/>
            <a:ext cx="4953000" cy="6415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0094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Poetry</a:t>
            </a:r>
            <a:endParaRPr lang="en-US" dirty="0"/>
          </a:p>
        </p:txBody>
      </p:sp>
      <p:sp>
        <p:nvSpPr>
          <p:cNvPr id="3" name="Content Placeholder 2"/>
          <p:cNvSpPr>
            <a:spLocks noGrp="1"/>
          </p:cNvSpPr>
          <p:nvPr>
            <p:ph idx="1"/>
          </p:nvPr>
        </p:nvSpPr>
        <p:spPr/>
        <p:txBody>
          <a:bodyPr/>
          <a:lstStyle/>
          <a:p>
            <a:r>
              <a:rPr lang="en-US" dirty="0" smtClean="0"/>
              <a:t>Narrative poetry is a poem that tells a series of events using poetic devices such as rhythm, thyme, compact language, and attention to sound. Elements found in narrative poetry are character, setting, conflict, and plot.</a:t>
            </a:r>
            <a:endParaRPr lang="en-US" dirty="0"/>
          </a:p>
        </p:txBody>
      </p:sp>
    </p:spTree>
    <p:extLst>
      <p:ext uri="{BB962C8B-B14F-4D97-AF65-F5344CB8AC3E}">
        <p14:creationId xmlns:p14="http://schemas.microsoft.com/office/powerpoint/2010/main" val="14786732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0" y="1143000"/>
            <a:ext cx="4040188" cy="4983163"/>
          </a:xfrm>
        </p:spPr>
        <p:txBody>
          <a:bodyPr>
            <a:normAutofit fontScale="25000" lnSpcReduction="20000"/>
          </a:bodyPr>
          <a:lstStyle/>
          <a:p>
            <a:r>
              <a:rPr lang="en-US" sz="4800" dirty="0" smtClean="0"/>
              <a:t>There was an Old Man of Nantucket</a:t>
            </a:r>
            <a:br>
              <a:rPr lang="en-US" sz="4800" dirty="0" smtClean="0"/>
            </a:br>
            <a:r>
              <a:rPr lang="en-US" sz="4800" dirty="0" smtClean="0"/>
              <a:t>Who kept all his cash in a bucket.</a:t>
            </a:r>
            <a:br>
              <a:rPr lang="en-US" sz="4800" dirty="0" smtClean="0"/>
            </a:br>
            <a:r>
              <a:rPr lang="en-US" sz="4800" dirty="0" smtClean="0"/>
              <a:t>His daughter, called Nan,</a:t>
            </a:r>
            <a:br>
              <a:rPr lang="en-US" sz="4800" dirty="0" smtClean="0"/>
            </a:br>
            <a:r>
              <a:rPr lang="en-US" sz="4800" dirty="0" smtClean="0"/>
              <a:t>Ran away with a man,</a:t>
            </a:r>
            <a:br>
              <a:rPr lang="en-US" sz="4800" dirty="0" smtClean="0"/>
            </a:br>
            <a:r>
              <a:rPr lang="en-US" sz="4800" dirty="0" smtClean="0"/>
              <a:t>And as for the bucket, Nantucket.</a:t>
            </a:r>
            <a:br>
              <a:rPr lang="en-US" sz="4800" dirty="0" smtClean="0"/>
            </a:br>
            <a:r>
              <a:rPr lang="en-US" sz="4800" dirty="0" smtClean="0"/>
              <a:t>- Anonymous </a:t>
            </a:r>
          </a:p>
          <a:p>
            <a:endParaRPr lang="en-US" sz="4800" dirty="0" smtClean="0"/>
          </a:p>
          <a:p>
            <a:r>
              <a:rPr lang="en-US" sz="4800" dirty="0" smtClean="0"/>
              <a:t>There was a young lady of Lucca</a:t>
            </a:r>
            <a:br>
              <a:rPr lang="en-US" sz="4800" dirty="0" smtClean="0"/>
            </a:br>
            <a:r>
              <a:rPr lang="en-US" sz="4800" dirty="0" smtClean="0"/>
              <a:t>Whose lovers completely forsook her;</a:t>
            </a:r>
            <a:br>
              <a:rPr lang="en-US" sz="4800" dirty="0" smtClean="0"/>
            </a:br>
            <a:r>
              <a:rPr lang="en-US" sz="4800" dirty="0" smtClean="0"/>
              <a:t>She ran up a tree </a:t>
            </a:r>
            <a:br>
              <a:rPr lang="en-US" sz="4800" dirty="0" smtClean="0"/>
            </a:br>
            <a:r>
              <a:rPr lang="en-US" sz="4800" dirty="0" smtClean="0"/>
              <a:t>And said "Fiddle-de-</a:t>
            </a:r>
            <a:r>
              <a:rPr lang="en-US" sz="4800" dirty="0" err="1" smtClean="0"/>
              <a:t>dee</a:t>
            </a:r>
            <a:r>
              <a:rPr lang="en-US" sz="4800" dirty="0" smtClean="0"/>
              <a:t>!"</a:t>
            </a:r>
            <a:br>
              <a:rPr lang="en-US" sz="4800" dirty="0" smtClean="0"/>
            </a:br>
            <a:r>
              <a:rPr lang="en-US" sz="4800" dirty="0" smtClean="0"/>
              <a:t>Which embarrassed the people of Lucca.</a:t>
            </a:r>
            <a:br>
              <a:rPr lang="en-US" sz="4800" dirty="0" smtClean="0"/>
            </a:br>
            <a:r>
              <a:rPr lang="en-US" sz="4800" dirty="0" smtClean="0"/>
              <a:t>- Edward Lear </a:t>
            </a:r>
          </a:p>
          <a:p>
            <a:endParaRPr lang="en-US" sz="4800" dirty="0" smtClean="0"/>
          </a:p>
          <a:p>
            <a:r>
              <a:rPr lang="en-US" sz="4800" dirty="0" smtClean="0"/>
              <a:t>There was a Young Lady whose chin</a:t>
            </a:r>
            <a:br>
              <a:rPr lang="en-US" sz="4800" dirty="0" smtClean="0"/>
            </a:br>
            <a:r>
              <a:rPr lang="en-US" sz="4800" dirty="0" smtClean="0"/>
              <a:t>Resembled the point of a pin:</a:t>
            </a:r>
            <a:br>
              <a:rPr lang="en-US" sz="4800" dirty="0" smtClean="0"/>
            </a:br>
            <a:r>
              <a:rPr lang="en-US" sz="4800" dirty="0" smtClean="0"/>
              <a:t>So she had it made sharp,</a:t>
            </a:r>
            <a:br>
              <a:rPr lang="en-US" sz="4800" dirty="0" smtClean="0"/>
            </a:br>
            <a:r>
              <a:rPr lang="en-US" sz="4800" dirty="0" smtClean="0"/>
              <a:t>And purchased a harp,</a:t>
            </a:r>
            <a:br>
              <a:rPr lang="en-US" sz="4800" dirty="0" smtClean="0"/>
            </a:br>
            <a:r>
              <a:rPr lang="en-US" sz="4800" dirty="0" smtClean="0"/>
              <a:t>And played several tunes with her chin.</a:t>
            </a:r>
            <a:br>
              <a:rPr lang="en-US" sz="4800" dirty="0" smtClean="0"/>
            </a:br>
            <a:r>
              <a:rPr lang="en-US" sz="4800" dirty="0" smtClean="0"/>
              <a:t>- Edward Lear </a:t>
            </a:r>
          </a:p>
          <a:p>
            <a:endParaRPr lang="en-US" sz="4800" dirty="0" smtClean="0"/>
          </a:p>
          <a:p>
            <a:r>
              <a:rPr lang="en-US" sz="4800" dirty="0" smtClean="0"/>
              <a:t>Few thought he was even a starter;</a:t>
            </a:r>
            <a:br>
              <a:rPr lang="en-US" sz="4800" dirty="0" smtClean="0"/>
            </a:br>
            <a:r>
              <a:rPr lang="en-US" sz="4800" dirty="0" smtClean="0"/>
              <a:t>There were many who thought themselves smarter,</a:t>
            </a:r>
            <a:br>
              <a:rPr lang="en-US" sz="4800" dirty="0" smtClean="0"/>
            </a:br>
            <a:r>
              <a:rPr lang="en-US" sz="4800" dirty="0" smtClean="0"/>
              <a:t>But he ended a PM</a:t>
            </a:r>
            <a:br>
              <a:rPr lang="en-US" sz="4800" dirty="0" smtClean="0"/>
            </a:br>
            <a:r>
              <a:rPr lang="en-US" sz="4800" dirty="0" smtClean="0"/>
              <a:t>CH and OM</a:t>
            </a:r>
            <a:br>
              <a:rPr lang="en-US" sz="4800" dirty="0" smtClean="0"/>
            </a:br>
            <a:r>
              <a:rPr lang="en-US" sz="4800" dirty="0" smtClean="0"/>
              <a:t>An earl and a Knight of the Garter.</a:t>
            </a:r>
            <a:br>
              <a:rPr lang="en-US" sz="4800" dirty="0" smtClean="0"/>
            </a:br>
            <a:r>
              <a:rPr lang="en-US" sz="4800" dirty="0" smtClean="0"/>
              <a:t>- Clement Attlee</a:t>
            </a:r>
          </a:p>
          <a:p>
            <a:endParaRPr lang="en-US" sz="4800" dirty="0" smtClean="0"/>
          </a:p>
          <a:p>
            <a:r>
              <a:rPr lang="en-US" sz="4800" dirty="0" smtClean="0"/>
              <a:t>There once was a man from Peru</a:t>
            </a:r>
            <a:br>
              <a:rPr lang="en-US" sz="4800" dirty="0" smtClean="0"/>
            </a:br>
            <a:r>
              <a:rPr lang="en-US" sz="4800" dirty="0" smtClean="0"/>
              <a:t>Who had a lot of growing up to do,</a:t>
            </a:r>
            <a:br>
              <a:rPr lang="en-US" sz="4800" dirty="0" smtClean="0"/>
            </a:br>
            <a:r>
              <a:rPr lang="en-US" sz="4800" dirty="0" smtClean="0"/>
              <a:t>He’d ring a doorbell,</a:t>
            </a:r>
            <a:br>
              <a:rPr lang="en-US" sz="4800" dirty="0" smtClean="0"/>
            </a:br>
            <a:r>
              <a:rPr lang="en-US" sz="4800" dirty="0" smtClean="0"/>
              <a:t>then run like hell,</a:t>
            </a:r>
            <a:br>
              <a:rPr lang="en-US" sz="4800" dirty="0" smtClean="0"/>
            </a:br>
            <a:r>
              <a:rPr lang="en-US" sz="4800" dirty="0" smtClean="0"/>
              <a:t>Until the owner shot him with a .22.</a:t>
            </a:r>
            <a:br>
              <a:rPr lang="en-US" sz="4800" dirty="0" smtClean="0"/>
            </a:br>
            <a:r>
              <a:rPr lang="en-US" sz="4800" dirty="0" smtClean="0"/>
              <a:t>- Anonymous </a:t>
            </a:r>
          </a:p>
          <a:p>
            <a:r>
              <a:rPr lang="en-US" sz="3700" dirty="0" smtClean="0"/>
              <a:t/>
            </a:r>
            <a:br>
              <a:rPr lang="en-US" sz="3700" dirty="0" smtClean="0"/>
            </a:br>
            <a:endParaRPr lang="en-US" sz="3700" dirty="0" smtClean="0"/>
          </a:p>
          <a:p>
            <a:endParaRPr lang="en-US" dirty="0"/>
          </a:p>
        </p:txBody>
      </p:sp>
      <p:sp>
        <p:nvSpPr>
          <p:cNvPr id="6" name="Text Placeholder 5"/>
          <p:cNvSpPr>
            <a:spLocks noGrp="1"/>
          </p:cNvSpPr>
          <p:nvPr>
            <p:ph type="body" sz="quarter" idx="3"/>
          </p:nvPr>
        </p:nvSpPr>
        <p:spPr>
          <a:xfrm>
            <a:off x="304800" y="381000"/>
            <a:ext cx="4041775" cy="639762"/>
          </a:xfrm>
        </p:spPr>
        <p:txBody>
          <a:bodyPr/>
          <a:lstStyle/>
          <a:p>
            <a:r>
              <a:rPr lang="en-US" dirty="0" smtClean="0"/>
              <a:t>Limerick Examples</a:t>
            </a:r>
            <a:endParaRPr lang="en-US" dirty="0"/>
          </a:p>
        </p:txBody>
      </p:sp>
      <p:sp>
        <p:nvSpPr>
          <p:cNvPr id="7" name="Content Placeholder 6"/>
          <p:cNvSpPr>
            <a:spLocks noGrp="1"/>
          </p:cNvSpPr>
          <p:nvPr>
            <p:ph sz="quarter" idx="4"/>
          </p:nvPr>
        </p:nvSpPr>
        <p:spPr/>
        <p:txBody>
          <a:bodyPr>
            <a:normAutofit fontScale="62500" lnSpcReduction="20000"/>
          </a:bodyPr>
          <a:lstStyle/>
          <a:p>
            <a:r>
              <a:rPr lang="en-US" dirty="0" smtClean="0"/>
              <a:t>A bather whose clothing was strewed By winds that left her quite nude</a:t>
            </a:r>
            <a:br>
              <a:rPr lang="en-US" dirty="0" smtClean="0"/>
            </a:br>
            <a:r>
              <a:rPr lang="en-US" dirty="0" smtClean="0"/>
              <a:t>Saw a man come along</a:t>
            </a:r>
            <a:br>
              <a:rPr lang="en-US" dirty="0" smtClean="0"/>
            </a:br>
            <a:r>
              <a:rPr lang="en-US" dirty="0" smtClean="0"/>
              <a:t>And unless we are wrong</a:t>
            </a:r>
            <a:br>
              <a:rPr lang="en-US" dirty="0" smtClean="0"/>
            </a:br>
            <a:r>
              <a:rPr lang="en-US" dirty="0" smtClean="0"/>
              <a:t>You expected this line to be lewd.</a:t>
            </a:r>
            <a:br>
              <a:rPr lang="en-US" dirty="0" smtClean="0"/>
            </a:br>
            <a:r>
              <a:rPr lang="en-US" dirty="0" smtClean="0"/>
              <a:t>- Anonymous </a:t>
            </a:r>
          </a:p>
          <a:p>
            <a:endParaRPr lang="en-US" dirty="0" smtClean="0"/>
          </a:p>
          <a:p>
            <a:r>
              <a:rPr lang="en-US" dirty="0" smtClean="0"/>
              <a:t>There once was a young lady named bright</a:t>
            </a:r>
            <a:br>
              <a:rPr lang="en-US" dirty="0" smtClean="0"/>
            </a:br>
            <a:r>
              <a:rPr lang="en-US" dirty="0" smtClean="0"/>
              <a:t>Whose speed was much faster than light</a:t>
            </a:r>
            <a:br>
              <a:rPr lang="en-US" dirty="0" smtClean="0"/>
            </a:br>
            <a:r>
              <a:rPr lang="en-US" dirty="0" smtClean="0"/>
              <a:t>She set out one day</a:t>
            </a:r>
            <a:br>
              <a:rPr lang="en-US" dirty="0" smtClean="0"/>
            </a:br>
            <a:r>
              <a:rPr lang="en-US" dirty="0" smtClean="0"/>
              <a:t>In a relative way</a:t>
            </a:r>
            <a:br>
              <a:rPr lang="en-US" dirty="0" smtClean="0"/>
            </a:br>
            <a:r>
              <a:rPr lang="en-US" dirty="0" smtClean="0"/>
              <a:t>And returned on the previous night.</a:t>
            </a:r>
            <a:br>
              <a:rPr lang="en-US" dirty="0" smtClean="0"/>
            </a:br>
            <a:r>
              <a:rPr lang="en-US" dirty="0" smtClean="0"/>
              <a:t>- Anonymous </a:t>
            </a:r>
          </a:p>
          <a:p>
            <a:endParaRPr lang="en-US" dirty="0" smtClean="0"/>
          </a:p>
          <a:p>
            <a:r>
              <a:rPr lang="en-US" dirty="0" smtClean="0"/>
              <a:t>There was an old man with a beard</a:t>
            </a:r>
            <a:br>
              <a:rPr lang="en-US" dirty="0" smtClean="0"/>
            </a:br>
            <a:r>
              <a:rPr lang="en-US" dirty="0" smtClean="0"/>
              <a:t>Who said, "it’s just how I feared! </a:t>
            </a:r>
            <a:br>
              <a:rPr lang="en-US" dirty="0" smtClean="0"/>
            </a:br>
            <a:r>
              <a:rPr lang="en-US" dirty="0" smtClean="0"/>
              <a:t>Two owls and a hen </a:t>
            </a:r>
            <a:br>
              <a:rPr lang="en-US" dirty="0" smtClean="0"/>
            </a:br>
            <a:r>
              <a:rPr lang="en-US" dirty="0" smtClean="0"/>
              <a:t>Four larks and a wren </a:t>
            </a:r>
            <a:br>
              <a:rPr lang="en-US" dirty="0" smtClean="0"/>
            </a:br>
            <a:r>
              <a:rPr lang="en-US" dirty="0" smtClean="0"/>
              <a:t>Have all built their nests in my beard.</a:t>
            </a:r>
            <a:br>
              <a:rPr lang="en-US" dirty="0" smtClean="0"/>
            </a:br>
            <a:r>
              <a:rPr lang="en-US" dirty="0" smtClean="0"/>
              <a:t>- Anonymous</a:t>
            </a:r>
          </a:p>
          <a:p>
            <a:endParaRPr lang="en-US" dirty="0"/>
          </a:p>
        </p:txBody>
      </p:sp>
      <p:sp>
        <p:nvSpPr>
          <p:cNvPr id="8" name="TextBox 7"/>
          <p:cNvSpPr txBox="1"/>
          <p:nvPr/>
        </p:nvSpPr>
        <p:spPr>
          <a:xfrm>
            <a:off x="4800600" y="381000"/>
            <a:ext cx="3810000" cy="1477328"/>
          </a:xfrm>
          <a:prstGeom prst="rect">
            <a:avLst/>
          </a:prstGeom>
          <a:noFill/>
        </p:spPr>
        <p:txBody>
          <a:bodyPr wrap="square" rtlCol="0">
            <a:spAutoFit/>
          </a:bodyPr>
          <a:lstStyle/>
          <a:p>
            <a:pPr lvl="1"/>
            <a:r>
              <a:rPr lang="en-US" b="1" i="1" dirty="0" err="1" smtClean="0"/>
              <a:t>lim·er·ick</a:t>
            </a:r>
            <a:r>
              <a:rPr lang="en-US" b="1" dirty="0" smtClean="0"/>
              <a:t>/</a:t>
            </a:r>
            <a:r>
              <a:rPr lang="en-US" b="1" dirty="0" err="1" smtClean="0"/>
              <a:t>lim</a:t>
            </a:r>
            <a:r>
              <a:rPr lang="en-US" b="1" dirty="0" smtClean="0"/>
              <a:t>(ə)</a:t>
            </a:r>
            <a:r>
              <a:rPr lang="en-US" b="1" dirty="0" err="1" smtClean="0"/>
              <a:t>rik</a:t>
            </a:r>
            <a:r>
              <a:rPr lang="en-US" b="1" dirty="0" smtClean="0"/>
              <a:t>/ </a:t>
            </a:r>
          </a:p>
          <a:p>
            <a:pPr lvl="1"/>
            <a:r>
              <a:rPr lang="en-US" dirty="0" smtClean="0"/>
              <a:t>A humorous, frequently bawdy, verse of three long and two short lines rhyming </a:t>
            </a:r>
            <a:r>
              <a:rPr lang="en-US" dirty="0" err="1" smtClean="0"/>
              <a:t>aabba</a:t>
            </a:r>
            <a:r>
              <a:rPr lang="en-US" dirty="0" smtClean="0"/>
              <a:t>, popularized by Edward Lear.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How to read a poem</a:t>
            </a:r>
            <a:endParaRPr lang="en-US" dirty="0">
              <a:solidFill>
                <a:schemeClr val="accent2">
                  <a:lumMod val="75000"/>
                </a:schemeClr>
              </a:solidFill>
            </a:endParaRPr>
          </a:p>
        </p:txBody>
      </p:sp>
      <p:sp>
        <p:nvSpPr>
          <p:cNvPr id="3" name="Content Placeholder 2"/>
          <p:cNvSpPr>
            <a:spLocks noGrp="1"/>
          </p:cNvSpPr>
          <p:nvPr>
            <p:ph idx="1"/>
          </p:nvPr>
        </p:nvSpPr>
        <p:spPr/>
        <p:txBody>
          <a:bodyPr>
            <a:noAutofit/>
          </a:bodyPr>
          <a:lstStyle/>
          <a:p>
            <a:r>
              <a:rPr lang="en-US" sz="2800" dirty="0" smtClean="0"/>
              <a:t>1. Read a poem more than once.  </a:t>
            </a:r>
            <a:r>
              <a:rPr lang="en-US" sz="2800" i="1" dirty="0" smtClean="0"/>
              <a:t>A reader cannot get the full meaning in one reading.</a:t>
            </a:r>
          </a:p>
          <a:p>
            <a:r>
              <a:rPr lang="en-US" sz="2800" dirty="0" smtClean="0"/>
              <a:t>2. Keep a dictionary by you and use it. </a:t>
            </a:r>
            <a:r>
              <a:rPr lang="en-US" sz="2800" i="1" dirty="0" smtClean="0"/>
              <a:t>You must know the meaning of the words in a poem.</a:t>
            </a:r>
          </a:p>
          <a:p>
            <a:r>
              <a:rPr lang="en-US" sz="2800" dirty="0" smtClean="0"/>
              <a:t>3. Read so as to hear the sounds of the words in your mind.</a:t>
            </a:r>
          </a:p>
          <a:p>
            <a:pPr>
              <a:buNone/>
            </a:pPr>
            <a:r>
              <a:rPr lang="en-US" sz="2800" dirty="0" smtClean="0"/>
              <a:t>	 </a:t>
            </a:r>
            <a:r>
              <a:rPr lang="en-US" sz="2800" i="1" dirty="0" smtClean="0"/>
              <a:t>Poetry is written to be heard!</a:t>
            </a:r>
          </a:p>
          <a:p>
            <a:r>
              <a:rPr lang="en-US" sz="2800" dirty="0" smtClean="0"/>
              <a:t>4. Always pay careful attention to what the poem is saying.  </a:t>
            </a:r>
          </a:p>
          <a:p>
            <a:r>
              <a:rPr lang="en-US" sz="2800" dirty="0" smtClean="0"/>
              <a:t>5. Practice reading poems aloud.</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Speaker</a:t>
            </a:r>
            <a:endParaRPr lang="en-US" dirty="0">
              <a:solidFill>
                <a:srgbClr val="C00000"/>
              </a:solidFill>
            </a:endParaRPr>
          </a:p>
        </p:txBody>
      </p:sp>
      <p:sp>
        <p:nvSpPr>
          <p:cNvPr id="3" name="Content Placeholder 2"/>
          <p:cNvSpPr>
            <a:spLocks noGrp="1"/>
          </p:cNvSpPr>
          <p:nvPr>
            <p:ph idx="1"/>
          </p:nvPr>
        </p:nvSpPr>
        <p:spPr/>
        <p:txBody>
          <a:bodyPr>
            <a:noAutofit/>
          </a:bodyPr>
          <a:lstStyle/>
          <a:p>
            <a:r>
              <a:rPr lang="en-US" sz="3200" dirty="0" smtClean="0"/>
              <a:t>The </a:t>
            </a:r>
            <a:r>
              <a:rPr lang="en-US" sz="3200" b="1" dirty="0" smtClean="0">
                <a:solidFill>
                  <a:srgbClr val="FF0000"/>
                </a:solidFill>
              </a:rPr>
              <a:t>speaker</a:t>
            </a:r>
            <a:r>
              <a:rPr lang="en-US" sz="3200" b="1" dirty="0" smtClean="0"/>
              <a:t> is the voice in a poem that “talks” to the reader, similar to the narrator in fiction. </a:t>
            </a:r>
          </a:p>
          <a:p>
            <a:r>
              <a:rPr lang="en-US" sz="3200" b="1" dirty="0" smtClean="0"/>
              <a:t>The </a:t>
            </a:r>
            <a:r>
              <a:rPr lang="en-US" sz="3200" b="1" dirty="0" smtClean="0">
                <a:solidFill>
                  <a:srgbClr val="FF0000"/>
                </a:solidFill>
              </a:rPr>
              <a:t>speaker</a:t>
            </a:r>
            <a:r>
              <a:rPr lang="en-US" sz="3200" b="1" dirty="0" smtClean="0"/>
              <a:t> </a:t>
            </a:r>
            <a:r>
              <a:rPr lang="en-US" sz="3200" dirty="0" smtClean="0"/>
              <a:t>is not necessarily the same as the poet, although in some cases it may be.</a:t>
            </a:r>
          </a:p>
          <a:p>
            <a:r>
              <a:rPr lang="en-US" sz="3200" b="1" dirty="0" smtClean="0"/>
              <a:t>Sometimes, a poet will create a </a:t>
            </a:r>
            <a:r>
              <a:rPr lang="en-US" sz="3200" b="1" dirty="0" smtClean="0">
                <a:solidFill>
                  <a:srgbClr val="FF0000"/>
                </a:solidFill>
              </a:rPr>
              <a:t>speaker </a:t>
            </a:r>
            <a:r>
              <a:rPr lang="en-US" sz="3200" b="1" dirty="0" smtClean="0"/>
              <a:t>with a distinct identity in order to achieve a certain effect. </a:t>
            </a:r>
          </a:p>
          <a:p>
            <a:r>
              <a:rPr lang="en-US" sz="3200" b="1" dirty="0" smtClean="0"/>
              <a:t>First, identify the speaker! (#2)</a:t>
            </a:r>
            <a:endParaRPr lang="en-US" sz="3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 the speaker and what he or she is saying.</a:t>
            </a:r>
            <a:endParaRPr lang="en-US" dirty="0"/>
          </a:p>
        </p:txBody>
      </p:sp>
      <p:graphicFrame>
        <p:nvGraphicFramePr>
          <p:cNvPr id="4" name="Content Placeholder 3"/>
          <p:cNvGraphicFramePr>
            <a:graphicFrameLocks noGrp="1"/>
          </p:cNvGraphicFramePr>
          <p:nvPr>
            <p:ph idx="1"/>
          </p:nvPr>
        </p:nvGraphicFramePr>
        <p:xfrm>
          <a:off x="914400" y="1524000"/>
          <a:ext cx="7772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rot="20044716">
            <a:off x="346485" y="1730109"/>
            <a:ext cx="2514600" cy="769441"/>
          </a:xfrm>
          <a:prstGeom prst="rect">
            <a:avLst/>
          </a:prstGeom>
          <a:noFill/>
        </p:spPr>
        <p:txBody>
          <a:bodyPr wrap="square" rtlCol="0">
            <a:spAutoFit/>
          </a:bodyPr>
          <a:lstStyle/>
          <a:p>
            <a:r>
              <a:rPr lang="en-US" sz="4400" dirty="0" smtClean="0">
                <a:solidFill>
                  <a:schemeClr val="tx1">
                    <a:lumMod val="85000"/>
                    <a:lumOff val="15000"/>
                  </a:schemeClr>
                </a:solidFill>
              </a:rPr>
              <a:t>Speaker</a:t>
            </a:r>
            <a:endParaRPr lang="en-US" sz="44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2122</TotalTime>
  <Words>2861</Words>
  <Application>Microsoft Office PowerPoint</Application>
  <PresentationFormat>On-screen Show (4:3)</PresentationFormat>
  <Paragraphs>385</Paragraphs>
  <Slides>65</Slides>
  <Notes>45</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Poetry Elements</vt:lpstr>
      <vt:lpstr>What is Poetry?</vt:lpstr>
      <vt:lpstr>Poetry is universal</vt:lpstr>
      <vt:lpstr>Experience</vt:lpstr>
      <vt:lpstr>Poetry can come from any experience</vt:lpstr>
      <vt:lpstr>Example of experience by great poets…</vt:lpstr>
      <vt:lpstr>How to read a poem</vt:lpstr>
      <vt:lpstr>Speaker</vt:lpstr>
      <vt:lpstr>Identify the speaker and what he or she is saying.</vt:lpstr>
      <vt:lpstr>Tone</vt:lpstr>
      <vt:lpstr>Example of Tone</vt:lpstr>
      <vt:lpstr>What is the tone of this poem?</vt:lpstr>
      <vt:lpstr>Denotation and Connotation</vt:lpstr>
      <vt:lpstr>Denotation and Connotation</vt:lpstr>
      <vt:lpstr>Imagery</vt:lpstr>
      <vt:lpstr>Using the senses, write down words that describe this picture….</vt:lpstr>
      <vt:lpstr>Using the senses, write down words that describe this picture….</vt:lpstr>
      <vt:lpstr>Figurative Language</vt:lpstr>
      <vt:lpstr>Metaphor</vt:lpstr>
      <vt:lpstr>Write a metaphor from viewing this picture.</vt:lpstr>
      <vt:lpstr>Simile</vt:lpstr>
      <vt:lpstr>Write a simile using this picture.</vt:lpstr>
      <vt:lpstr>Extended Metaphor</vt:lpstr>
      <vt:lpstr>……Assignment</vt:lpstr>
      <vt:lpstr>Personification</vt:lpstr>
      <vt:lpstr>.</vt:lpstr>
      <vt:lpstr>Synecdoche and Metonymy</vt:lpstr>
      <vt:lpstr>Apostrophe</vt:lpstr>
      <vt:lpstr>Symbol</vt:lpstr>
      <vt:lpstr>What do these symbols mean?</vt:lpstr>
      <vt:lpstr>Allegory</vt:lpstr>
      <vt:lpstr>Allusion</vt:lpstr>
      <vt:lpstr>Write down some allusions you may have heard used by yourself or others.</vt:lpstr>
      <vt:lpstr>Oxymoron</vt:lpstr>
      <vt:lpstr>Onomatopoeia</vt:lpstr>
      <vt:lpstr>Hyperbole and Understatement</vt:lpstr>
      <vt:lpstr>Paradox</vt:lpstr>
      <vt:lpstr>Musical Devices </vt:lpstr>
      <vt:lpstr>Assignment</vt:lpstr>
      <vt:lpstr>Rhythm</vt:lpstr>
      <vt:lpstr>METER</vt:lpstr>
      <vt:lpstr>Metrical </vt:lpstr>
      <vt:lpstr>Structure  (#3)</vt:lpstr>
      <vt:lpstr>Metrical Units</vt:lpstr>
      <vt:lpstr>Metrical Units continued</vt:lpstr>
      <vt:lpstr>Rhyme</vt:lpstr>
      <vt:lpstr>Couplet: two lines of poetry that usually rhyme.</vt:lpstr>
      <vt:lpstr>Try your skill on the following poem.  Virtue by George Herbert </vt:lpstr>
      <vt:lpstr>Answer these questions of the previous poem…</vt:lpstr>
      <vt:lpstr>Types of Poetry</vt:lpstr>
      <vt:lpstr>More poetry……</vt:lpstr>
      <vt:lpstr>PowerPoint Presentation</vt:lpstr>
      <vt:lpstr>Types of Poetry</vt:lpstr>
      <vt:lpstr>Concrete Poetry </vt:lpstr>
      <vt:lpstr>Concrete Poetry</vt:lpstr>
      <vt:lpstr>Concrete Poetry</vt:lpstr>
      <vt:lpstr>Haiku</vt:lpstr>
      <vt:lpstr>Haiku Examples</vt:lpstr>
      <vt:lpstr>Lyric Poetry</vt:lpstr>
      <vt:lpstr>Lyric Example</vt:lpstr>
      <vt:lpstr>Another Example of Lyric</vt:lpstr>
      <vt:lpstr>Diamantes</vt:lpstr>
      <vt:lpstr>PowerPoint Presentation</vt:lpstr>
      <vt:lpstr>Narrative Poetry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Poetry Elements</dc:title>
  <dc:creator> </dc:creator>
  <cp:lastModifiedBy>Clark, Janice</cp:lastModifiedBy>
  <cp:revision>131</cp:revision>
  <dcterms:created xsi:type="dcterms:W3CDTF">2011-01-16T14:17:23Z</dcterms:created>
  <dcterms:modified xsi:type="dcterms:W3CDTF">2013-10-24T16:06:59Z</dcterms:modified>
</cp:coreProperties>
</file>